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70" r:id="rId2"/>
    <p:sldId id="271" r:id="rId3"/>
    <p:sldId id="306" r:id="rId4"/>
    <p:sldId id="272" r:id="rId5"/>
    <p:sldId id="280" r:id="rId6"/>
    <p:sldId id="281" r:id="rId7"/>
    <p:sldId id="284" r:id="rId8"/>
    <p:sldId id="285" r:id="rId9"/>
    <p:sldId id="290" r:id="rId10"/>
    <p:sldId id="288" r:id="rId11"/>
    <p:sldId id="287" r:id="rId12"/>
    <p:sldId id="289" r:id="rId13"/>
    <p:sldId id="291" r:id="rId14"/>
    <p:sldId id="292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25" r:id="rId25"/>
    <p:sldId id="326" r:id="rId26"/>
    <p:sldId id="327" r:id="rId27"/>
    <p:sldId id="276" r:id="rId28"/>
    <p:sldId id="303" r:id="rId29"/>
    <p:sldId id="304" r:id="rId30"/>
    <p:sldId id="305" r:id="rId31"/>
    <p:sldId id="307" r:id="rId32"/>
    <p:sldId id="308" r:id="rId33"/>
    <p:sldId id="311" r:id="rId34"/>
    <p:sldId id="310" r:id="rId35"/>
    <p:sldId id="312" r:id="rId36"/>
    <p:sldId id="313" r:id="rId37"/>
    <p:sldId id="314" r:id="rId38"/>
    <p:sldId id="315" r:id="rId39"/>
    <p:sldId id="316" r:id="rId40"/>
    <p:sldId id="317" r:id="rId41"/>
    <p:sldId id="319" r:id="rId42"/>
    <p:sldId id="318" r:id="rId43"/>
    <p:sldId id="320" r:id="rId44"/>
    <p:sldId id="322" r:id="rId45"/>
    <p:sldId id="321" r:id="rId46"/>
    <p:sldId id="328" r:id="rId47"/>
    <p:sldId id="323" r:id="rId48"/>
    <p:sldId id="324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4" r:id="rId62"/>
    <p:sldId id="341" r:id="rId63"/>
    <p:sldId id="342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58" r:id="rId76"/>
    <p:sldId id="356" r:id="rId77"/>
    <p:sldId id="359" r:id="rId78"/>
    <p:sldId id="357" r:id="rId79"/>
    <p:sldId id="360" r:id="rId80"/>
    <p:sldId id="269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6C89A6-B0F8-4834-93B8-534384DDE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9976" r="23040" b="39749"/>
          <a:stretch/>
        </p:blipFill>
        <p:spPr>
          <a:xfrm>
            <a:off x="11274187" y="6483308"/>
            <a:ext cx="807673" cy="29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8769B-5FEA-4C23-AD7C-C9625316FDB1}"/>
              </a:ext>
            </a:extLst>
          </p:cNvPr>
          <p:cNvSpPr txBox="1"/>
          <p:nvPr userDrawn="1"/>
        </p:nvSpPr>
        <p:spPr>
          <a:xfrm>
            <a:off x="10042064" y="6524462"/>
            <a:ext cx="1477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개발자 채용 플랫폼</a:t>
            </a:r>
          </a:p>
        </p:txBody>
      </p:sp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udwktlrwk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BD092D-18B5-46B9-9BDA-07D748D7A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88739"/>
              </p:ext>
            </p:extLst>
          </p:nvPr>
        </p:nvGraphicFramePr>
        <p:xfrm>
          <a:off x="6863024" y="3876938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윤명식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1998. 09. 21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/>
                        </a:rPr>
                        <a:t>audwktlrwk@naver.com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010-2206-5871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서울시 강북구 미아동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DX</a:t>
            </a:r>
            <a:r>
              <a:rPr lang="ko-KR" altLang="en-US" b="1" dirty="0"/>
              <a:t>컨설턴트</a:t>
            </a:r>
            <a:r>
              <a:rPr lang="en-US" altLang="ko-KR" b="1" dirty="0"/>
              <a:t>_</a:t>
            </a:r>
            <a:r>
              <a:rPr lang="ko-KR" altLang="en-US" b="1" dirty="0"/>
              <a:t>윤명식</a:t>
            </a:r>
            <a:r>
              <a:rPr lang="en-US" altLang="ko-KR" b="1" dirty="0"/>
              <a:t>_</a:t>
            </a:r>
            <a:r>
              <a:rPr lang="ko-KR" altLang="en-US" b="1" dirty="0"/>
              <a:t>데이터 다루기</a:t>
            </a:r>
            <a:r>
              <a:rPr lang="en-US" altLang="ko-KR" b="1" dirty="0"/>
              <a:t>_</a:t>
            </a:r>
            <a:r>
              <a:rPr lang="ko-KR" altLang="en-US" b="1" dirty="0"/>
              <a:t>포트폴리오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print() </a:t>
            </a:r>
            <a:r>
              <a:rPr lang="ko-KR" altLang="en-US" sz="1400" b="1" dirty="0"/>
              <a:t>함수</a:t>
            </a:r>
          </a:p>
          <a:p>
            <a:r>
              <a:rPr lang="ko-KR" altLang="en-US" dirty="0"/>
              <a:t>어떤 처리를 위해 미리 작성되어 </a:t>
            </a:r>
            <a:r>
              <a:rPr lang="ko-KR" altLang="en-US" dirty="0" err="1"/>
              <a:t>모듈화된</a:t>
            </a:r>
            <a:r>
              <a:rPr lang="ko-KR" altLang="en-US" dirty="0"/>
              <a:t> 코드를 </a:t>
            </a:r>
            <a:r>
              <a:rPr lang="ko-KR" altLang="en-US" b="1" dirty="0"/>
              <a:t>함수</a:t>
            </a:r>
            <a:r>
              <a:rPr lang="en-US" altLang="ko-KR" b="1" dirty="0"/>
              <a:t>(Function)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사용하는 함수가 </a:t>
            </a:r>
            <a:r>
              <a:rPr lang="en-US" altLang="ko-KR" b="1" dirty="0"/>
              <a:t>print() </a:t>
            </a:r>
            <a:r>
              <a:rPr lang="ko-KR" altLang="en-US" b="1" dirty="0"/>
              <a:t>함수</a:t>
            </a:r>
            <a:r>
              <a:rPr lang="ko-KR" altLang="en-US" dirty="0"/>
              <a:t>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값</a:t>
            </a:r>
            <a:r>
              <a:rPr lang="en-US" altLang="ko-KR" dirty="0"/>
              <a:t>, </a:t>
            </a:r>
            <a:r>
              <a:rPr lang="ko-KR" altLang="en-US" dirty="0"/>
              <a:t>변수의 값</a:t>
            </a:r>
            <a:r>
              <a:rPr lang="en-US" altLang="ko-KR" dirty="0"/>
              <a:t>, </a:t>
            </a:r>
            <a:r>
              <a:rPr lang="ko-KR" altLang="en-US" dirty="0"/>
              <a:t>연산 결과 등을 확인하기 위해 </a:t>
            </a:r>
            <a:r>
              <a:rPr lang="en-US" altLang="ko-KR" dirty="0"/>
              <a:t>print() </a:t>
            </a:r>
            <a:r>
              <a:rPr lang="ko-KR" altLang="en-US" dirty="0"/>
              <a:t>함수를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코드의 실행 결과를 비교해 보면 </a:t>
            </a:r>
            <a:r>
              <a:rPr lang="en-US" altLang="ko-KR" dirty="0"/>
              <a:t>print() </a:t>
            </a:r>
            <a:r>
              <a:rPr lang="ko-KR" altLang="en-US" dirty="0"/>
              <a:t>함수의 필요성을 알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D5443-EDA5-4884-AABC-4358A6C3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5594176" cy="3306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09C840-3187-434C-B6FE-ED19728F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868" y="2455333"/>
            <a:ext cx="5454295" cy="40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FFCBB5-4EC4-4ABF-ABED-3F837DDD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6" y="1113572"/>
            <a:ext cx="7251346" cy="3457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AB059-27AD-4E54-A69D-255788AF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49" y="2014004"/>
            <a:ext cx="7251345" cy="36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5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비교 연산자</a:t>
            </a:r>
            <a:r>
              <a:rPr lang="en-US" altLang="ko-KR" sz="1400" b="1" dirty="0"/>
              <a:t>(Comparison Operators)</a:t>
            </a:r>
          </a:p>
          <a:p>
            <a:r>
              <a:rPr lang="ko-KR" altLang="en-US" dirty="0"/>
              <a:t>값이나 변수 또는 연산 결과 등의 크기를 비교하는 연산자를 비교 연산자라고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는 값을 대입하는 연산자이며</a:t>
            </a:r>
            <a:r>
              <a:rPr lang="en-US" altLang="ko-KR" dirty="0"/>
              <a:t>, '</a:t>
            </a:r>
            <a:r>
              <a:rPr lang="ko-KR" altLang="en-US" dirty="0"/>
              <a:t>같다</a:t>
            </a:r>
            <a:r>
              <a:rPr lang="en-US" altLang="ko-KR" dirty="0"/>
              <a:t>' </a:t>
            </a:r>
            <a:r>
              <a:rPr lang="ko-KR" altLang="en-US" dirty="0"/>
              <a:t>비교는 </a:t>
            </a:r>
            <a:r>
              <a:rPr lang="en-US" altLang="ko-KR" b="1" dirty="0"/>
              <a:t>==</a:t>
            </a:r>
            <a:r>
              <a:rPr lang="ko-KR" altLang="en-US" dirty="0"/>
              <a:t> 연산자를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같지않다</a:t>
            </a:r>
            <a:r>
              <a:rPr lang="en-US" altLang="ko-KR" dirty="0"/>
              <a:t>' </a:t>
            </a:r>
            <a:r>
              <a:rPr lang="ko-KR" altLang="en-US" dirty="0"/>
              <a:t>비교는 </a:t>
            </a:r>
            <a:r>
              <a:rPr lang="en-US" altLang="ko-KR" dirty="0"/>
              <a:t>&lt;&gt; </a:t>
            </a:r>
            <a:r>
              <a:rPr lang="ko-KR" altLang="en-US" dirty="0"/>
              <a:t>가 아닌 </a:t>
            </a:r>
            <a:r>
              <a:rPr lang="en-US" altLang="ko-KR" b="1" dirty="0"/>
              <a:t>!=</a:t>
            </a:r>
            <a:r>
              <a:rPr lang="ko-KR" altLang="en-US" dirty="0"/>
              <a:t> 을 사용해야 함을 기억하세요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문자의 </a:t>
            </a:r>
            <a:r>
              <a:rPr lang="ko-KR" altLang="en-US" b="1" dirty="0"/>
              <a:t>대문자와 소문자를 구분</a:t>
            </a:r>
            <a:r>
              <a:rPr lang="ko-KR" altLang="en-US" dirty="0"/>
              <a:t>하여 비교하니 주의하세요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비교 연산의 결과는 </a:t>
            </a:r>
            <a:r>
              <a:rPr lang="en-US" altLang="ko-KR" b="1" dirty="0"/>
              <a:t>True</a:t>
            </a:r>
            <a:r>
              <a:rPr lang="ko-KR" altLang="en-US" dirty="0"/>
              <a:t> 아니면 </a:t>
            </a:r>
            <a:r>
              <a:rPr lang="en-US" altLang="ko-KR" b="1" dirty="0"/>
              <a:t>False</a:t>
            </a:r>
            <a:r>
              <a:rPr lang="ko-KR" altLang="en-US" dirty="0"/>
              <a:t> 가 됩니다</a:t>
            </a:r>
            <a:r>
              <a:rPr lang="en-US" altLang="ko-KR" dirty="0"/>
              <a:t>(true, false</a:t>
            </a:r>
            <a:r>
              <a:rPr lang="ko-KR" altLang="en-US" dirty="0"/>
              <a:t>가 아닌</a:t>
            </a:r>
            <a:r>
              <a:rPr lang="en-US" altLang="ko-KR" dirty="0"/>
              <a:t>, True, False </a:t>
            </a:r>
            <a:r>
              <a:rPr lang="ko-KR" altLang="en-US" dirty="0"/>
              <a:t>임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EB8B2-470D-45CF-A0E5-EB2DCA2D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35913"/>
            <a:ext cx="8017404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3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7635171" y="5364492"/>
            <a:ext cx="3481563" cy="616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900" dirty="0">
                <a:solidFill>
                  <a:srgbClr val="FF0000"/>
                </a:solidFill>
              </a:rPr>
              <a:t>※  </a:t>
            </a:r>
            <a:r>
              <a:rPr lang="ko-KR" altLang="en-US" sz="900" dirty="0">
                <a:solidFill>
                  <a:srgbClr val="FF0000"/>
                </a:solidFill>
              </a:rPr>
              <a:t>아스키 코드에 의해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65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97</a:t>
            </a:r>
            <a:r>
              <a:rPr lang="ko-KR" altLang="en-US" sz="900" dirty="0">
                <a:solidFill>
                  <a:srgbClr val="FF0000"/>
                </a:solidFill>
              </a:rPr>
              <a:t>이라는 숫자를 가짐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39AFB-838E-41CC-974C-EFD0EC7B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9" y="1113572"/>
            <a:ext cx="110680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복합 대입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복합 대입 연산자</a:t>
            </a:r>
            <a:r>
              <a:rPr lang="en-US" altLang="ko-KR" sz="1400" b="1" dirty="0"/>
              <a:t>(Assignment Operators)</a:t>
            </a:r>
          </a:p>
          <a:p>
            <a:r>
              <a:rPr lang="ko-KR" altLang="en-US" b="1" dirty="0"/>
              <a:t>연산과 대입을 동시</a:t>
            </a:r>
            <a:r>
              <a:rPr lang="ko-KR" altLang="en-US" dirty="0"/>
              <a:t>에 수행할 수 있는 연산자를 복합 대입 연산자라고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단순하게 해주지만</a:t>
            </a:r>
            <a:r>
              <a:rPr lang="en-US" altLang="ko-KR" dirty="0"/>
              <a:t>, </a:t>
            </a:r>
            <a:r>
              <a:rPr lang="ko-KR" altLang="en-US" b="1" dirty="0"/>
              <a:t>너무 많이 사용하면 오히려 복잡해 질 수도</a:t>
            </a:r>
            <a:r>
              <a:rPr lang="ko-KR" altLang="en-US" dirty="0"/>
              <a:t> 있으니 적절히 사용하기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B255E-E821-41AF-B970-83EFA871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41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논리 연산자 </a:t>
            </a:r>
            <a:r>
              <a:rPr lang="en-US" altLang="ko-KR" sz="1200" b="1" dirty="0"/>
              <a:t>(Logical Operators): and, or, not</a:t>
            </a:r>
            <a:endParaRPr lang="en-US" altLang="ko-KR" sz="1200" dirty="0"/>
          </a:p>
          <a:p>
            <a:r>
              <a:rPr lang="ko-KR" altLang="en-US" dirty="0"/>
              <a:t>두 개 이상의 조건을 연결하는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930FD-5907-4A36-B2D8-E5DD7740C283}"/>
              </a:ext>
            </a:extLst>
          </p:cNvPr>
          <p:cNvSpPr txBox="1"/>
          <p:nvPr/>
        </p:nvSpPr>
        <p:spPr>
          <a:xfrm>
            <a:off x="1822626" y="6051413"/>
            <a:ext cx="20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 Python</a:t>
            </a:r>
            <a:r>
              <a:rPr lang="ko-KR" altLang="en-US" sz="900" dirty="0">
                <a:solidFill>
                  <a:srgbClr val="FF0000"/>
                </a:solidFill>
              </a:rPr>
              <a:t>에서 연속된 비교 연산자를 통해 비교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7E147B-7B5A-48AD-B173-D4E271A8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09350-5F40-425C-98B4-D0149D67C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0" y="1113572"/>
            <a:ext cx="8017405" cy="300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D1702A-60D2-41BA-80FB-C00C460E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220470"/>
            <a:ext cx="801740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멤버 연산자 </a:t>
            </a:r>
            <a:r>
              <a:rPr lang="en-US" altLang="ko-KR" sz="1200" b="1" dirty="0"/>
              <a:t>(Membership Operators): in, not in</a:t>
            </a:r>
            <a:endParaRPr lang="ko-KR" altLang="en-US" sz="1200" dirty="0"/>
          </a:p>
          <a:p>
            <a:r>
              <a:rPr lang="ko-KR" altLang="en-US" dirty="0"/>
              <a:t>어떤 값이 특정 객체의 요소인지 확인하는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F297F4-3ECF-4710-A972-F2913E25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57C269-EF86-4CEB-8BCE-E68DDD38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2" y="1113572"/>
            <a:ext cx="8017404" cy="38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53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식별 연산자 </a:t>
            </a:r>
            <a:r>
              <a:rPr lang="en-US" altLang="ko-KR" sz="1200" b="1" dirty="0"/>
              <a:t>(Identity Operators): is, is not</a:t>
            </a:r>
            <a:endParaRPr lang="ko-KR" altLang="en-US" sz="1200" dirty="0"/>
          </a:p>
          <a:p>
            <a:r>
              <a:rPr lang="ko-KR" altLang="en-US" dirty="0"/>
              <a:t>두 객체가 동일한 객체인지 확인하는 연산자입니다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값의 같음을 비교하는 </a:t>
            </a:r>
            <a:r>
              <a:rPr lang="en-US" altLang="ko-KR" dirty="0"/>
              <a:t>==, != </a:t>
            </a:r>
            <a:r>
              <a:rPr lang="ko-KR" altLang="en-US" dirty="0"/>
              <a:t>연산자와는 조금 다른 의미를 가집니다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07512-02F5-43FD-83EC-6EEE60034C71}"/>
              </a:ext>
            </a:extLst>
          </p:cNvPr>
          <p:cNvSpPr txBox="1"/>
          <p:nvPr/>
        </p:nvSpPr>
        <p:spPr>
          <a:xfrm>
            <a:off x="4334933" y="5562599"/>
            <a:ext cx="3158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각 객체의 </a:t>
            </a:r>
            <a:r>
              <a:rPr lang="en-US" altLang="ko-KR" sz="900" dirty="0">
                <a:solidFill>
                  <a:srgbClr val="FF0000"/>
                </a:solidFill>
              </a:rPr>
              <a:t>ID</a:t>
            </a:r>
            <a:r>
              <a:rPr lang="ko-KR" altLang="en-US" sz="900" dirty="0">
                <a:solidFill>
                  <a:srgbClr val="FF0000"/>
                </a:solidFill>
              </a:rPr>
              <a:t>가 다름을 확인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FEB99C-F839-4FF1-820C-3B410081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7A554-3784-4A12-B893-302666BE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8" y="1117983"/>
            <a:ext cx="8017405" cy="3095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AFF964-CED7-4861-8BFF-DD23F97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8" y="4265108"/>
            <a:ext cx="801740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기본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 자료형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정수형</a:t>
            </a:r>
            <a:endParaRPr lang="ko-KR" altLang="en-US" sz="1200" dirty="0"/>
          </a:p>
          <a:p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</a:t>
            </a:r>
            <a:r>
              <a:rPr lang="en-US" altLang="ko-KR" dirty="0"/>
              <a:t>(</a:t>
            </a:r>
            <a:r>
              <a:rPr lang="ko-KR" altLang="en-US" dirty="0"/>
              <a:t>자연수</a:t>
            </a:r>
            <a:r>
              <a:rPr lang="en-US" altLang="ko-KR" dirty="0"/>
              <a:t>)</a:t>
            </a:r>
            <a:r>
              <a:rPr lang="ko-KR" altLang="en-US" dirty="0"/>
              <a:t>를 합해 정수형이라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가장 잘 알고</a:t>
            </a:r>
            <a:r>
              <a:rPr lang="en-US" altLang="ko-KR" dirty="0"/>
              <a:t>, </a:t>
            </a:r>
            <a:r>
              <a:rPr lang="ko-KR" altLang="en-US" dirty="0"/>
              <a:t>가장 많이 사용하는 자료형 중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정수끼리의</a:t>
            </a:r>
            <a:r>
              <a:rPr lang="ko-KR" altLang="en-US" b="1" dirty="0"/>
              <a:t> 연산</a:t>
            </a:r>
            <a:r>
              <a:rPr lang="ko-KR" altLang="en-US" dirty="0"/>
              <a:t>결과가 </a:t>
            </a:r>
            <a:r>
              <a:rPr lang="ko-KR" altLang="en-US" b="1" dirty="0"/>
              <a:t>실수가 될 수 있습니다</a:t>
            </a:r>
            <a:r>
              <a:rPr lang="en-US" altLang="ko-KR" b="1" dirty="0"/>
              <a:t>.</a:t>
            </a:r>
            <a:r>
              <a:rPr lang="en-US" altLang="ko-KR" dirty="0"/>
              <a:t>(</a:t>
            </a:r>
            <a:r>
              <a:rPr lang="ko-KR" altLang="en-US" dirty="0"/>
              <a:t>특히 나누기 연산</a:t>
            </a:r>
            <a:r>
              <a:rPr lang="en-US" altLang="ko-KR" dirty="0"/>
              <a:t>, 5 / 2 = 2.5)</a:t>
            </a:r>
          </a:p>
          <a:p>
            <a:r>
              <a:rPr lang="ko-KR" altLang="en-US" dirty="0"/>
              <a:t>변수 이름을 보고 자료형을 알 수는 없습니다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type()</a:t>
            </a:r>
            <a:r>
              <a:rPr lang="ko-KR" altLang="en-US" dirty="0"/>
              <a:t> 함수로 어떤 </a:t>
            </a:r>
            <a:r>
              <a:rPr lang="ko-KR" altLang="en-US" dirty="0" err="1"/>
              <a:t>자료형인지</a:t>
            </a:r>
            <a:r>
              <a:rPr lang="ko-KR" altLang="en-US" dirty="0"/>
              <a:t> 확인합니다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실수형</a:t>
            </a:r>
            <a:endParaRPr lang="ko-KR" altLang="en-US" sz="1200" dirty="0"/>
          </a:p>
          <a:p>
            <a:r>
              <a:rPr lang="ko-KR" altLang="en-US" dirty="0"/>
              <a:t>소수점을 표시할 수 있는 숫자를 실수형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역시 정수와 더불어 가장 많이 사용하는 자료형 중 하나입니다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62C25-741C-4EF8-8FDE-75008E69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76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46D7CA-D867-4F84-9EF5-9422F09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2743"/>
            <a:ext cx="8017404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6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 err="1"/>
              <a:t>불리언형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불리언</a:t>
            </a:r>
            <a:r>
              <a:rPr lang="en-US" altLang="ko-KR" sz="1400" b="1" dirty="0"/>
              <a:t>(Boolean)</a:t>
            </a:r>
          </a:p>
          <a:p>
            <a:r>
              <a:rPr lang="ko-KR" altLang="en-US" dirty="0" err="1"/>
              <a:t>불리언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부울로</a:t>
            </a:r>
            <a:r>
              <a:rPr lang="ko-KR" altLang="en-US" dirty="0"/>
              <a:t> 발음</a:t>
            </a:r>
            <a:r>
              <a:rPr lang="en-US" altLang="ko-KR" dirty="0"/>
              <a:t>) </a:t>
            </a:r>
            <a:r>
              <a:rPr lang="ko-KR" altLang="en-US" dirty="0"/>
              <a:t>자료형은 논리 </a:t>
            </a:r>
            <a:r>
              <a:rPr lang="ko-KR" altLang="en-US" dirty="0" err="1"/>
              <a:t>자료형이라고도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참과 거짓을 나타내는 데 쓰이며</a:t>
            </a:r>
            <a:r>
              <a:rPr lang="en-US" altLang="ko-KR" dirty="0"/>
              <a:t>, </a:t>
            </a:r>
            <a:r>
              <a:rPr lang="ko-KR" altLang="en-US" dirty="0"/>
              <a:t>주로 참은 </a:t>
            </a:r>
            <a:r>
              <a:rPr lang="en-US" altLang="ko-KR" dirty="0"/>
              <a:t>1, </a:t>
            </a:r>
            <a:r>
              <a:rPr lang="ko-KR" altLang="en-US" dirty="0"/>
              <a:t>거짓은 </a:t>
            </a:r>
            <a:r>
              <a:rPr lang="en-US" altLang="ko-KR" dirty="0"/>
              <a:t>0</a:t>
            </a:r>
            <a:r>
              <a:rPr lang="ko-KR" altLang="en-US" dirty="0"/>
              <a:t>에 대응하나 언어마다 다를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 대신에 참과 거짓을 나타내는 영어 단어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쓰기도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에서는 </a:t>
            </a:r>
            <a:r>
              <a:rPr lang="en-US" altLang="ko-KR" b="1" dirty="0"/>
              <a:t>True</a:t>
            </a:r>
            <a:r>
              <a:rPr lang="en-US" altLang="ko-KR" dirty="0"/>
              <a:t>, </a:t>
            </a:r>
            <a:r>
              <a:rPr lang="en-US" altLang="ko-KR" b="1" dirty="0"/>
              <a:t>False</a:t>
            </a:r>
            <a:r>
              <a:rPr lang="ko-KR" altLang="en-US" dirty="0"/>
              <a:t> </a:t>
            </a:r>
            <a:r>
              <a:rPr lang="en-US" altLang="ko-KR" dirty="0"/>
              <a:t>(</a:t>
            </a:r>
            <a:r>
              <a:rPr lang="ko-KR" altLang="en-US" dirty="0"/>
              <a:t>첫 문자를 꼭 대소문자로 써야 함</a:t>
            </a:r>
            <a:r>
              <a:rPr lang="en-US" altLang="ko-KR" dirty="0"/>
              <a:t>) </a:t>
            </a:r>
            <a:r>
              <a:rPr lang="ko-KR" altLang="en-US" dirty="0"/>
              <a:t>값을 가지는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True, False</a:t>
            </a:r>
            <a:r>
              <a:rPr lang="ko-KR" altLang="en-US" dirty="0"/>
              <a:t>와 문자열 </a:t>
            </a:r>
            <a:r>
              <a:rPr lang="en-US" altLang="ko-KR" dirty="0"/>
              <a:t>'True', 'False'</a:t>
            </a:r>
            <a:r>
              <a:rPr lang="ko-KR" altLang="en-US" dirty="0"/>
              <a:t>는 전혀 다르니 주의해야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는 일반적으로 </a:t>
            </a:r>
            <a:r>
              <a:rPr lang="ko-KR" altLang="en-US" b="1" dirty="0"/>
              <a:t>조건문</a:t>
            </a:r>
            <a:r>
              <a:rPr lang="ko-KR" altLang="en-US" dirty="0"/>
              <a:t>이나 </a:t>
            </a:r>
            <a:r>
              <a:rPr lang="ko-KR" altLang="en-US" b="1" dirty="0"/>
              <a:t>반복문</a:t>
            </a:r>
            <a:r>
              <a:rPr lang="ko-KR" altLang="en-US" dirty="0"/>
              <a:t>에 많이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True, False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불리언과</a:t>
            </a:r>
            <a:r>
              <a:rPr lang="ko-KR" altLang="en-US" sz="1200" b="1" dirty="0"/>
              <a:t> 논리 연산자</a:t>
            </a:r>
            <a:endParaRPr lang="ko-KR" altLang="en-US" sz="1200" dirty="0"/>
          </a:p>
          <a:p>
            <a:r>
              <a:rPr lang="ko-KR" altLang="en-US" dirty="0"/>
              <a:t>논리연산자에 대해서 앞에서 다뤘지만 다시 한번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대문자 </a:t>
            </a:r>
            <a:r>
              <a:rPr lang="en-US" altLang="ko-KR" dirty="0"/>
              <a:t>AND, OR, NOT</a:t>
            </a:r>
            <a:r>
              <a:rPr lang="ko-KR" altLang="en-US" dirty="0"/>
              <a:t>이 아닌 소문자 </a:t>
            </a:r>
            <a:r>
              <a:rPr lang="en-US" altLang="ko-KR" dirty="0"/>
              <a:t>and, or, not</a:t>
            </a:r>
            <a:r>
              <a:rPr lang="ko-KR" altLang="en-US" dirty="0"/>
              <a:t>임에 각별히 주의합니다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95E3DD-B1CE-4F9E-8749-DDEBF1B1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2218584"/>
            <a:ext cx="8017404" cy="2581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30B8CA-B058-4B1D-8BE7-F26755B5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38866"/>
            <a:ext cx="8017404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85737"/>
              </p:ext>
            </p:extLst>
          </p:nvPr>
        </p:nvGraphicFramePr>
        <p:xfrm>
          <a:off x="1600201" y="2166867"/>
          <a:ext cx="8991598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20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518293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5383105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연산자와 기본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연산자 및 기본적인 자료형을 배움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문자열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문자열 관련한 자료형을 배움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튜플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05.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06.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딕셔너리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r>
              <a:rPr lang="en-US" altLang="ko-KR" b="1" dirty="0"/>
              <a:t>float()</a:t>
            </a:r>
            <a:r>
              <a:rPr lang="en-US" altLang="ko-KR" dirty="0"/>
              <a:t>, </a:t>
            </a:r>
            <a:r>
              <a:rPr lang="en-US" altLang="ko-KR" b="1" dirty="0"/>
              <a:t>int()</a:t>
            </a:r>
            <a:r>
              <a:rPr lang="en-US" altLang="ko-KR" dirty="0"/>
              <a:t>, </a:t>
            </a:r>
            <a:r>
              <a:rPr lang="en-US" altLang="ko-KR" b="1" dirty="0"/>
              <a:t>str()</a:t>
            </a:r>
            <a:r>
              <a:rPr lang="en-US" altLang="ko-KR" dirty="0"/>
              <a:t>, </a:t>
            </a:r>
            <a:r>
              <a:rPr lang="en-US" altLang="ko-KR" b="1" dirty="0"/>
              <a:t>bool()</a:t>
            </a:r>
            <a:r>
              <a:rPr lang="ko-KR" altLang="en-US" dirty="0"/>
              <a:t> 함수를 사용해 자료형을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이름이 자료형 이름과 같으므로 쉽게 기억할 수 있을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bool() </a:t>
            </a:r>
            <a:r>
              <a:rPr lang="ko-KR" altLang="en-US" dirty="0"/>
              <a:t>함수는 공백 문자</a:t>
            </a:r>
            <a:r>
              <a:rPr lang="en-US" altLang="ko-KR" dirty="0"/>
              <a:t>('') </a:t>
            </a:r>
            <a:r>
              <a:rPr lang="ko-KR" altLang="en-US" dirty="0"/>
              <a:t>와 </a:t>
            </a:r>
            <a:r>
              <a:rPr lang="en-US" altLang="ko-KR" dirty="0"/>
              <a:t>0</a:t>
            </a:r>
            <a:r>
              <a:rPr lang="ko-KR" altLang="en-US" dirty="0"/>
              <a:t>에 대해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있으면 </a:t>
            </a:r>
            <a:r>
              <a:rPr lang="en-US" altLang="ko-KR" dirty="0"/>
              <a:t>True, </a:t>
            </a:r>
            <a:r>
              <a:rPr lang="ko-KR" altLang="en-US" dirty="0"/>
              <a:t>없으면 </a:t>
            </a:r>
            <a:r>
              <a:rPr lang="en-US" altLang="ko-KR" dirty="0"/>
              <a:t>False</a:t>
            </a:r>
            <a:r>
              <a:rPr lang="ko-KR" altLang="en-US" dirty="0"/>
              <a:t>로 기억하면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float()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정수 → 실수</a:t>
            </a:r>
            <a:endParaRPr lang="en-US" altLang="ko-KR" sz="1200" dirty="0"/>
          </a:p>
          <a:p>
            <a:r>
              <a:rPr lang="ko-KR" altLang="en-US" dirty="0"/>
              <a:t>정수형을 실수형으로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2) int()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실수 → 정수</a:t>
            </a:r>
            <a:r>
              <a:rPr lang="en-US" altLang="ko-KR" sz="1200" b="1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실수형을 정수형으로 형변환을 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C4915-3F1D-4988-B151-0771B52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2228839"/>
            <a:ext cx="8017404" cy="2113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0CD63-F482-4E35-9A77-44FB45E0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653169"/>
            <a:ext cx="8017404" cy="18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5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str()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 → 문자열</a:t>
            </a:r>
            <a:endParaRPr lang="en-US" altLang="ko-KR" sz="1200" dirty="0"/>
          </a:p>
          <a:p>
            <a:r>
              <a:rPr lang="ko-KR" altLang="en-US" dirty="0"/>
              <a:t>숫자를 문자열로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4) bool()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문자열 → </a:t>
            </a:r>
            <a:r>
              <a:rPr lang="ko-KR" altLang="en-US" sz="1200" b="1" dirty="0" err="1"/>
              <a:t>불리언형</a:t>
            </a:r>
            <a:endParaRPr lang="en-US" altLang="ko-KR" sz="1200" dirty="0"/>
          </a:p>
          <a:p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 err="1"/>
              <a:t>문자열를</a:t>
            </a:r>
            <a:r>
              <a:rPr lang="ko-KR" altLang="en-US" dirty="0"/>
              <a:t> </a:t>
            </a:r>
            <a:r>
              <a:rPr lang="ko-KR" altLang="en-US" dirty="0" err="1"/>
              <a:t>불리언형으로</a:t>
            </a:r>
            <a:r>
              <a:rPr lang="ko-KR" altLang="en-US" dirty="0"/>
              <a:t>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F56FD-FB01-4EAF-9F1D-DF2D7CB2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863603"/>
            <a:ext cx="8017404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CE716E-5A01-4507-B454-F067B799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53888"/>
            <a:ext cx="8017404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2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C9C84-370D-4900-B0FD-FB7F779F7178}"/>
              </a:ext>
            </a:extLst>
          </p:cNvPr>
          <p:cNvSpPr txBox="1"/>
          <p:nvPr/>
        </p:nvSpPr>
        <p:spPr>
          <a:xfrm>
            <a:off x="9321800" y="5442131"/>
            <a:ext cx="248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문자열과 숫자는 연결 할 수 없어 숫자를 문자열로 형변환한 후 연결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175E4-2CA6-4BAE-BADE-69A7E0F4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113572"/>
            <a:ext cx="7296150" cy="3648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BDBB1A-2E69-4128-90C1-4A3EE7A87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141" y="1948539"/>
            <a:ext cx="7917392" cy="34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날짜 시간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날짜 시간 자료형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날짜와 시간 관련 자료형을 제공하지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필요하다면 </a:t>
            </a:r>
            <a:r>
              <a:rPr lang="en-US" altLang="ko-KR" b="1" dirty="0"/>
              <a:t>datetime</a:t>
            </a:r>
            <a:r>
              <a:rPr lang="ko-KR" altLang="en-US" dirty="0"/>
              <a:t> 라이브러리를 불러와 사용해야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AAD4B4-245C-4BDB-8C27-F43B909A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1"/>
            <a:ext cx="8017404" cy="38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19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EBE6BD-C85D-4AB2-9368-F0C840EC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0297228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03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6C0690-6FFC-4BFF-B4AE-E08CC5FC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4" y="1113572"/>
            <a:ext cx="6438634" cy="5592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553B64-633B-4C91-94BD-79957D16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1091141"/>
            <a:ext cx="6808962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4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0C6D46-C914-4808-B77E-DA808F24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6165495" cy="5543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CC19D6-16E9-4523-A5F9-D7FD790A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186" y="1388291"/>
            <a:ext cx="6320657" cy="45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 관련하여 개념 및 실습</a:t>
            </a:r>
          </a:p>
        </p:txBody>
      </p:sp>
    </p:spTree>
    <p:extLst>
      <p:ext uri="{BB962C8B-B14F-4D97-AF65-F5344CB8AC3E}">
        <p14:creationId xmlns:p14="http://schemas.microsoft.com/office/powerpoint/2010/main" val="3956648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r>
              <a:rPr lang="ko-KR" altLang="en-US" dirty="0"/>
              <a:t>기본 </a:t>
            </a:r>
            <a:r>
              <a:rPr lang="ko-KR" altLang="en-US" dirty="0" err="1"/>
              <a:t>자료형이지만</a:t>
            </a:r>
            <a:r>
              <a:rPr lang="ko-KR" altLang="en-US" dirty="0"/>
              <a:t> 이해해야 할 부분이 많아 별도로 분리해서 학습합니다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표현</a:t>
            </a:r>
            <a:endParaRPr lang="ko-KR" altLang="en-US" sz="1200" dirty="0"/>
          </a:p>
          <a:p>
            <a:r>
              <a:rPr lang="ko-KR" altLang="en-US" b="1" dirty="0"/>
              <a:t>작은 따옴표</a:t>
            </a:r>
            <a:r>
              <a:rPr lang="en-US" altLang="ko-KR" dirty="0"/>
              <a:t>, </a:t>
            </a:r>
            <a:r>
              <a:rPr lang="ko-KR" altLang="en-US" dirty="0"/>
              <a:t>또는 </a:t>
            </a:r>
            <a:r>
              <a:rPr lang="ko-KR" altLang="en-US" b="1" dirty="0"/>
              <a:t>큰 따옴표</a:t>
            </a:r>
            <a:r>
              <a:rPr lang="ko-KR" altLang="en-US" dirty="0"/>
              <a:t>를 사용해 문자열을 표현합니다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len</a:t>
            </a:r>
            <a:r>
              <a:rPr lang="en-US" altLang="ko-KR" b="1" dirty="0"/>
              <a:t>()</a:t>
            </a:r>
            <a:r>
              <a:rPr lang="ko-KR" altLang="en-US" dirty="0"/>
              <a:t> 함수로 문자열 길이</a:t>
            </a:r>
            <a:r>
              <a:rPr lang="en-US" altLang="ko-KR" dirty="0"/>
              <a:t>(=</a:t>
            </a:r>
            <a:r>
              <a:rPr lang="ko-KR" altLang="en-US" dirty="0"/>
              <a:t>포함된 문자 개수</a:t>
            </a:r>
            <a:r>
              <a:rPr lang="en-US" altLang="ko-KR" dirty="0"/>
              <a:t>)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나열</a:t>
            </a:r>
            <a:endParaRPr lang="ko-KR" altLang="en-US" sz="1200" dirty="0"/>
          </a:p>
          <a:p>
            <a:r>
              <a:rPr lang="ko-KR" altLang="en-US" dirty="0"/>
              <a:t>문자열을 콤마 없이 나란히 나열하면 합쳐진 결과를 얻습니다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1C7D5-7597-4E3F-8D5B-0A9187936E94}"/>
              </a:ext>
            </a:extLst>
          </p:cNvPr>
          <p:cNvSpPr txBox="1"/>
          <p:nvPr/>
        </p:nvSpPr>
        <p:spPr>
          <a:xfrm>
            <a:off x="1433146" y="6233185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변수 한 개에 문자열을 콤마로 구분하여 대입을 한다면 </a:t>
            </a:r>
            <a:r>
              <a:rPr lang="ko-KR" altLang="en-US" sz="900" dirty="0" err="1">
                <a:solidFill>
                  <a:srgbClr val="FF0000"/>
                </a:solidFill>
              </a:rPr>
              <a:t>튜플로</a:t>
            </a:r>
            <a:r>
              <a:rPr lang="ko-KR" altLang="en-US" sz="900" dirty="0">
                <a:solidFill>
                  <a:srgbClr val="FF0000"/>
                </a:solidFill>
              </a:rPr>
              <a:t> 출력된다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C2CAAB-1D39-468A-83FF-2BB60B1C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58" y="1113572"/>
            <a:ext cx="7958137" cy="2867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287AEC-6CE0-4A26-8F7A-EB872368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58" y="4145513"/>
            <a:ext cx="7958137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ABEA63-2F65-4500-A0D5-FF17E529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58" y="5248275"/>
            <a:ext cx="7958137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5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줄 문자열 표현</a:t>
            </a:r>
            <a:endParaRPr lang="ko-KR" altLang="en-US" sz="1200" dirty="0"/>
          </a:p>
          <a:p>
            <a:r>
              <a:rPr lang="ko-KR" altLang="en-US" dirty="0"/>
              <a:t>문자열 앞뒤에 따옴표 세 개를 나열하거나</a:t>
            </a:r>
            <a:r>
              <a:rPr lang="en-US" altLang="ko-KR" dirty="0"/>
              <a:t>, \n</a:t>
            </a:r>
            <a:r>
              <a:rPr lang="ko-KR" altLang="en-US" dirty="0"/>
              <a:t>을 사용해 여러 줄 표현이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  <a:endParaRPr lang="en-US" altLang="ko-KR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문자열에 따옴표 넣기</a:t>
            </a:r>
            <a:endParaRPr lang="ko-KR" altLang="en-US" sz="1200" dirty="0"/>
          </a:p>
          <a:p>
            <a:r>
              <a:rPr lang="ko-KR" altLang="en-US" dirty="0"/>
              <a:t>큰 따옴표 안에 작은 따옴표</a:t>
            </a:r>
            <a:r>
              <a:rPr lang="en-US" altLang="ko-KR" dirty="0"/>
              <a:t>, </a:t>
            </a:r>
            <a:r>
              <a:rPr lang="ko-KR" altLang="en-US" dirty="0"/>
              <a:t>또는 작은 따옴표 안에 큰 따옴표를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\' </a:t>
            </a:r>
            <a:r>
              <a:rPr lang="ko-KR" altLang="en-US" dirty="0"/>
              <a:t>또는 </a:t>
            </a:r>
            <a:r>
              <a:rPr lang="en-US" altLang="ko-KR" dirty="0"/>
              <a:t>\"</a:t>
            </a:r>
            <a:r>
              <a:rPr lang="ko-KR" altLang="en-US" dirty="0"/>
              <a:t>를 사용해도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문자열에 </a:t>
            </a:r>
            <a:r>
              <a:rPr lang="en-US" altLang="ko-KR" sz="1200" b="1" dirty="0"/>
              <a:t>\ </a:t>
            </a:r>
            <a:r>
              <a:rPr lang="ko-KR" altLang="en-US" sz="1200" b="1" dirty="0"/>
              <a:t>넣기</a:t>
            </a:r>
            <a:endParaRPr lang="ko-KR" altLang="en-US" sz="1200" dirty="0"/>
          </a:p>
          <a:p>
            <a:r>
              <a:rPr lang="ko-KR" altLang="en-US" dirty="0"/>
              <a:t>만일 문자열에 </a:t>
            </a:r>
            <a:r>
              <a:rPr lang="en-US" altLang="ko-KR" dirty="0"/>
              <a:t>\</a:t>
            </a:r>
            <a:r>
              <a:rPr lang="ko-KR" altLang="en-US" dirty="0"/>
              <a:t>를 넣고자 한다면 다음 구문과 같이 합니다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7DC7CF-A5C0-41D7-8CA3-124E087C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942756"/>
            <a:ext cx="8039100" cy="1847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3618A4-EDB3-4BCD-B30F-29D2BC5F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197807"/>
            <a:ext cx="8039100" cy="156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BBCDE-E65F-45DA-AE59-72385FB8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195" y="5115144"/>
            <a:ext cx="8039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17999"/>
              </p:ext>
            </p:extLst>
          </p:nvPr>
        </p:nvGraphicFramePr>
        <p:xfrm>
          <a:off x="1600201" y="2166867"/>
          <a:ext cx="8991598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20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518293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5383105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07.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제어문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08.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함수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09.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정규 표현식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읽고 쓰기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엑셀 파일 다루기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보내기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160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- </a:t>
            </a:r>
            <a:r>
              <a:rPr lang="ko-KR" altLang="en-US" dirty="0"/>
              <a:t>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연산</a:t>
            </a:r>
          </a:p>
          <a:p>
            <a:r>
              <a:rPr lang="ko-KR" altLang="en-US" dirty="0"/>
              <a:t>문자열 연산은 숫자 연산과 당연히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연산에 대해 </a:t>
            </a:r>
            <a:r>
              <a:rPr lang="ko-KR" altLang="en-US" dirty="0" err="1"/>
              <a:t>알아두면</a:t>
            </a:r>
            <a:r>
              <a:rPr lang="ko-KR" altLang="en-US" dirty="0"/>
              <a:t> 이후에 편리하게 사용할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>
              <a:buAutoNum type="arabicParenR"/>
            </a:pPr>
            <a:r>
              <a:rPr lang="ko-KR" altLang="en-US" sz="1200" b="1" dirty="0"/>
              <a:t>문자열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문자열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결합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* 정수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반복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40390D-E7F3-415B-B755-9DE5F31B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928678"/>
            <a:ext cx="8017404" cy="1476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81AA0D-625A-49BD-9661-824F3063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545738"/>
            <a:ext cx="8017404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0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r>
              <a:rPr lang="ko-KR" altLang="en-US" dirty="0"/>
              <a:t>문자열 일부분만 바꾸면서 해당 문자열을 재사용할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문자열에서 이름만 변경하며 사용하는 경우입니다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 </a:t>
            </a:r>
            <a:r>
              <a:rPr lang="ko-KR" altLang="en-US" b="1" dirty="0"/>
              <a:t>문자열 </a:t>
            </a:r>
            <a:r>
              <a:rPr lang="ko-KR" altLang="en-US" b="1" dirty="0" err="1"/>
              <a:t>포맷팅</a:t>
            </a:r>
            <a:r>
              <a:rPr lang="ko-KR" altLang="en-US" dirty="0" err="1"/>
              <a:t>이라고</a:t>
            </a:r>
            <a:r>
              <a:rPr lang="ko-KR" altLang="en-US" dirty="0"/>
              <a:t> 하며</a:t>
            </a:r>
            <a:r>
              <a:rPr lang="en-US" altLang="ko-KR" dirty="0"/>
              <a:t>, </a:t>
            </a:r>
            <a:r>
              <a:rPr lang="ko-KR" altLang="en-US" b="1" dirty="0"/>
              <a:t>문자열</a:t>
            </a:r>
            <a:r>
              <a:rPr lang="en-US" altLang="ko-KR" b="1" dirty="0"/>
              <a:t>.format()</a:t>
            </a:r>
            <a:r>
              <a:rPr lang="ko-KR" altLang="en-US" dirty="0"/>
              <a:t> 형태로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ko-KR" altLang="en-US" dirty="0"/>
              <a:t>단순 문자열에서 </a:t>
            </a:r>
            <a:r>
              <a:rPr lang="en-US" altLang="ko-KR" dirty="0"/>
              <a:t>{ }</a:t>
            </a:r>
            <a:r>
              <a:rPr lang="ko-KR" altLang="en-US" dirty="0"/>
              <a:t>는 아무 의미가 없습니다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49404-F869-4DC0-854F-0DA1D773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724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254B4-0421-45B3-AE74-F82C9E44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037841"/>
            <a:ext cx="801740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표시 위치 지정</a:t>
            </a:r>
            <a:endParaRPr lang="ko-KR" altLang="en-US" sz="1200" dirty="0"/>
          </a:p>
          <a:p>
            <a:r>
              <a:rPr lang="en-US" altLang="ko-KR" dirty="0"/>
              <a:t>{ } </a:t>
            </a:r>
            <a:r>
              <a:rPr lang="ko-KR" altLang="en-US" dirty="0"/>
              <a:t>안에 변수 위치 값을 지정해야 하지만</a:t>
            </a:r>
            <a:r>
              <a:rPr lang="en-US" altLang="ko-KR" dirty="0"/>
              <a:t>, </a:t>
            </a:r>
            <a:r>
              <a:rPr lang="ko-KR" altLang="en-US" dirty="0"/>
              <a:t>순서대로 사용될 것이면 생략하는 경우가 많습니다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{ } </a:t>
            </a:r>
            <a:r>
              <a:rPr lang="ko-KR" altLang="en-US" dirty="0"/>
              <a:t>는 출력되는 값 순서 외에도 출력되는 형태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자리수</a:t>
            </a:r>
            <a:r>
              <a:rPr lang="ko-KR" altLang="en-US" dirty="0"/>
              <a:t> 등을 제어할 수 있는 기능도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F32DD-6A46-4781-A042-7AF727EC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0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76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자릿수와 정렬 방식 지정</a:t>
            </a:r>
            <a:endParaRPr lang="ko-KR" altLang="en-US" sz="1200" dirty="0"/>
          </a:p>
          <a:p>
            <a:r>
              <a:rPr lang="ko-KR" altLang="en-US" dirty="0"/>
              <a:t>좀 더 세밀한 출력 형태를 지정하고 싶은 경우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A0848-49D9-4DD5-92E6-F6A144C3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93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878AB8-D1C3-41F0-AA28-F6F09A5E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1113572"/>
            <a:ext cx="7791450" cy="3181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D2D133-3DE7-4637-BB56-AE193D5A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16" y="3390485"/>
            <a:ext cx="75819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8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f-String</a:t>
            </a:r>
            <a:endParaRPr lang="ko-KR" altLang="en-US" sz="1200" b="1" dirty="0"/>
          </a:p>
          <a:p>
            <a:r>
              <a:rPr lang="ko-KR" altLang="en-US" dirty="0"/>
              <a:t>최근에는 다음과 같은 방법</a:t>
            </a:r>
            <a:r>
              <a:rPr lang="en-US" altLang="ko-KR" dirty="0"/>
              <a:t>(f-String)</a:t>
            </a:r>
            <a:r>
              <a:rPr lang="ko-KR" altLang="en-US" dirty="0"/>
              <a:t>을 많이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8B97D-1F1C-467C-A04D-395982E0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5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9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304999-F4F9-4DCA-85E1-98A6370A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" y="1113572"/>
            <a:ext cx="7229475" cy="2809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0480D-FDD5-4A12-827E-463B5579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3333220"/>
            <a:ext cx="7839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0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r>
              <a:rPr lang="ko-KR" altLang="en-US" dirty="0"/>
              <a:t>문자열은 문자 요소가 모여서 만들어진 자료형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'ABC'</a:t>
            </a:r>
            <a:r>
              <a:rPr lang="ko-KR" altLang="en-US" b="1" dirty="0"/>
              <a:t>는 </a:t>
            </a:r>
            <a:r>
              <a:rPr lang="en-US" altLang="ko-KR" b="1" dirty="0"/>
              <a:t>'A', 'B', 'C' </a:t>
            </a:r>
            <a:r>
              <a:rPr lang="ko-KR" altLang="en-US" b="1" dirty="0"/>
              <a:t>세 요소가 모인 것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정수형 위치 인덱스를 사용해 원하는 요소를 조회하는 것을 </a:t>
            </a:r>
            <a:r>
              <a:rPr lang="ko-KR" altLang="en-US" b="1" dirty="0"/>
              <a:t>인덱싱</a:t>
            </a:r>
            <a:r>
              <a:rPr lang="en-US" altLang="ko-KR" b="1" dirty="0"/>
              <a:t>(Indexing)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범위를 지정해 일정 범위의 요소를 조회하는 것을 </a:t>
            </a:r>
            <a:r>
              <a:rPr lang="ko-KR" altLang="en-US" b="1" dirty="0" err="1"/>
              <a:t>슬라이싱</a:t>
            </a:r>
            <a:r>
              <a:rPr lang="en-US" altLang="ko-KR" b="1" dirty="0"/>
              <a:t>(Slicing)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값은 </a:t>
            </a:r>
            <a:r>
              <a:rPr lang="en-US" altLang="ko-KR" dirty="0"/>
              <a:t>0</a:t>
            </a:r>
            <a:r>
              <a:rPr lang="ko-KR" altLang="en-US" dirty="0"/>
              <a:t>부터 시작함을 잊어서는 안됩니다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인덱싱과 </a:t>
            </a:r>
            <a:r>
              <a:rPr lang="ko-KR" altLang="en-US" dirty="0" err="1"/>
              <a:t>슬라이싱은</a:t>
            </a:r>
            <a:r>
              <a:rPr lang="ko-KR" altLang="en-US" dirty="0"/>
              <a:t> 이후에 다룰 리스트</a:t>
            </a:r>
            <a:r>
              <a:rPr lang="en-US" altLang="ko-KR" dirty="0"/>
              <a:t>(List)</a:t>
            </a:r>
            <a:r>
              <a:rPr lang="ko-KR" altLang="en-US" dirty="0"/>
              <a:t>와 비슷한 특성을 가집니다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B215C7-5BEE-4D95-9CA5-020742276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9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인덱싱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EBA6DC-357E-4D6C-BB25-BACC6ECA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0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8DFED-23CC-4B26-8301-C72C72A08B50}"/>
              </a:ext>
            </a:extLst>
          </p:cNvPr>
          <p:cNvSpPr txBox="1"/>
          <p:nvPr/>
        </p:nvSpPr>
        <p:spPr>
          <a:xfrm>
            <a:off x="8426913" y="5237897"/>
            <a:ext cx="2429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 </a:t>
            </a:r>
            <a:r>
              <a:rPr lang="ko-KR" altLang="en-US" sz="900" dirty="0" err="1">
                <a:solidFill>
                  <a:srgbClr val="FF0000"/>
                </a:solidFill>
              </a:rPr>
              <a:t>슬라이싱으로</a:t>
            </a:r>
            <a:r>
              <a:rPr lang="ko-KR" altLang="en-US" sz="900" dirty="0">
                <a:solidFill>
                  <a:srgbClr val="FF0000"/>
                </a:solidFill>
              </a:rPr>
              <a:t> 문자는 </a:t>
            </a:r>
            <a:r>
              <a:rPr lang="ko-KR" altLang="en-US" sz="900" dirty="0" err="1">
                <a:solidFill>
                  <a:srgbClr val="FF0000"/>
                </a:solidFill>
              </a:rPr>
              <a:t>바꿀수</a:t>
            </a:r>
            <a:r>
              <a:rPr lang="ko-KR" altLang="en-US" sz="900" dirty="0">
                <a:solidFill>
                  <a:srgbClr val="FF0000"/>
                </a:solidFill>
              </a:rPr>
              <a:t> 없다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13F7C8-802F-49FC-9328-3AFB3869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3" y="1113572"/>
            <a:ext cx="100965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5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다루기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식별자</a:t>
            </a:r>
            <a:r>
              <a:rPr lang="en-US" altLang="ko-KR" dirty="0"/>
              <a:t>,  </a:t>
            </a:r>
            <a:r>
              <a:rPr lang="ko-KR" altLang="en-US" dirty="0"/>
              <a:t>산술 연산자</a:t>
            </a:r>
            <a:r>
              <a:rPr lang="en-US" altLang="ko-KR" dirty="0"/>
              <a:t>. Print()</a:t>
            </a:r>
            <a:r>
              <a:rPr lang="ko-KR" altLang="en-US" dirty="0"/>
              <a:t> 함수</a:t>
            </a:r>
            <a:r>
              <a:rPr lang="en-US" altLang="ko-KR" dirty="0"/>
              <a:t>, </a:t>
            </a:r>
            <a:r>
              <a:rPr lang="ko-KR" altLang="en-US" dirty="0"/>
              <a:t>비교 연산자</a:t>
            </a:r>
            <a:r>
              <a:rPr lang="en-US" altLang="ko-KR" dirty="0"/>
              <a:t>, </a:t>
            </a:r>
            <a:r>
              <a:rPr lang="ko-KR" altLang="en-US" dirty="0"/>
              <a:t>기타 연산자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불리언</a:t>
            </a:r>
            <a:r>
              <a:rPr lang="en-US" altLang="ko-KR" dirty="0"/>
              <a:t>, </a:t>
            </a:r>
            <a:r>
              <a:rPr lang="ko-KR" altLang="en-US" dirty="0" err="1"/>
              <a:t>형변환</a:t>
            </a:r>
            <a:r>
              <a:rPr lang="ko-KR" altLang="en-US" dirty="0"/>
              <a:t> 등을 개념을 배우고 실습</a:t>
            </a:r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/>
              <a:t>또는 개체</a:t>
            </a:r>
            <a:r>
              <a:rPr lang="en-US" altLang="ko-KR" dirty="0"/>
              <a:t>) </a:t>
            </a:r>
            <a:r>
              <a:rPr lang="ko-KR" altLang="en-US" dirty="0"/>
              <a:t>뒤에 </a:t>
            </a:r>
            <a:r>
              <a:rPr lang="en-US" altLang="ko-KR" dirty="0"/>
              <a:t>'.</a:t>
            </a:r>
            <a:r>
              <a:rPr lang="ko-KR" altLang="en-US" dirty="0"/>
              <a:t>함수</a:t>
            </a:r>
            <a:r>
              <a:rPr lang="en-US" altLang="ko-KR" dirty="0"/>
              <a:t>' </a:t>
            </a:r>
            <a:r>
              <a:rPr lang="ko-KR" altLang="en-US" dirty="0"/>
              <a:t>형태로 사용하는 함수를 </a:t>
            </a:r>
            <a:r>
              <a:rPr lang="ko-KR" altLang="en-US" b="1" dirty="0"/>
              <a:t>메서드</a:t>
            </a:r>
            <a:r>
              <a:rPr lang="en-US" altLang="ko-KR" b="1" dirty="0"/>
              <a:t>(Method)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언급된 메서드 외에도 문자열 관련 메서드가 상당히 많으니 관련 자료를 참고하기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문자열을 변환하는 메서드를 사용해도 그 결과가 변수에 반영되지는 않습니다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소문자 변환</a:t>
            </a:r>
            <a:endParaRPr lang="ko-KR" altLang="en-US" sz="1200" dirty="0"/>
          </a:p>
          <a:p>
            <a:r>
              <a:rPr lang="en-US" altLang="ko-KR" b="1" dirty="0"/>
              <a:t>capitalize()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title()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단어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나머지는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upper()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대문자로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lower()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소문자로 변환합니다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71D3C5-F0B8-4856-A84E-58CA371C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39100" cy="3114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7800F-D2C8-412D-9B1A-E9B4164B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393463"/>
            <a:ext cx="8039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자릿수 지정과 정렬</a:t>
            </a:r>
            <a:endParaRPr lang="ko-KR" altLang="en-US" sz="1200" dirty="0"/>
          </a:p>
          <a:p>
            <a:r>
              <a:rPr lang="en-US" altLang="ko-KR" b="1" dirty="0" err="1"/>
              <a:t>rjust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오른쪽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왼쪽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center(x)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가운데 정렬합니다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일부 변경 및 제거</a:t>
            </a:r>
            <a:endParaRPr lang="ko-KR" altLang="en-US" sz="1200" dirty="0"/>
          </a:p>
          <a:p>
            <a:r>
              <a:rPr lang="en-US" altLang="ko-KR" b="1" dirty="0"/>
              <a:t>replace(x, y)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 포함된 일부 문자열 </a:t>
            </a:r>
            <a:r>
              <a:rPr lang="en-US" altLang="ko-KR" dirty="0"/>
              <a:t>x</a:t>
            </a:r>
            <a:r>
              <a:rPr lang="ko-KR" altLang="en-US" dirty="0"/>
              <a:t>를 문자열 </a:t>
            </a:r>
            <a:r>
              <a:rPr lang="en-US" altLang="ko-KR" dirty="0"/>
              <a:t>y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strip(x)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문자열에서 양쪽의 공백 또는 특수 문자를 제거합니다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D009F7-23C6-4B6F-BB90-4084182D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22039"/>
            <a:ext cx="8017404" cy="1381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ABC152-C2D5-4748-9149-F2F44308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551688"/>
            <a:ext cx="8017404" cy="2647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2CABD4-8330-47A8-A6F1-767CEC0FA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5291836"/>
            <a:ext cx="61722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27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065FD7-9FEA-49F3-A355-CED5232D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113572"/>
            <a:ext cx="11599332" cy="39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6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분리와 연결</a:t>
            </a:r>
            <a:endParaRPr lang="ko-KR" altLang="en-US" sz="1200" dirty="0"/>
          </a:p>
          <a:p>
            <a:r>
              <a:rPr lang="en-US" altLang="ko-KR" b="1" dirty="0"/>
              <a:t>split((x)</a:t>
            </a:r>
            <a:r>
              <a:rPr lang="ko-KR" altLang="en-US" dirty="0"/>
              <a:t> 메서드</a:t>
            </a:r>
            <a:r>
              <a:rPr lang="en-US" altLang="ko-KR" dirty="0"/>
              <a:t>: x </a:t>
            </a:r>
            <a:r>
              <a:rPr lang="ko-KR" altLang="en-US" dirty="0"/>
              <a:t>문자를 구분자로 하여 문자열을 분리하여 리스트로 변환합니다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F37E13-ACEF-45D9-AA22-7DE98589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2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en-US" altLang="ko-KR" b="1" dirty="0" err="1"/>
              <a:t>x.join</a:t>
            </a:r>
            <a:r>
              <a:rPr lang="en-US" altLang="ko-KR" b="1" dirty="0"/>
              <a:t>(s)</a:t>
            </a:r>
            <a:r>
              <a:rPr lang="ko-KR" altLang="en-US" dirty="0"/>
              <a:t> 메서드</a:t>
            </a:r>
            <a:r>
              <a:rPr lang="en-US" altLang="ko-KR" dirty="0"/>
              <a:t>: x</a:t>
            </a:r>
            <a:r>
              <a:rPr lang="ko-KR" altLang="en-US" dirty="0"/>
              <a:t>를 구분자로 하여 요소들을 연결한 문자열로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join() </a:t>
            </a:r>
            <a:r>
              <a:rPr lang="ko-KR" altLang="en-US" dirty="0"/>
              <a:t>메서드로 구분자를 두어 연결된 문자열을 만듭니다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2877B2-2D79-4785-9570-3887C51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66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C3D98B-7BBE-4B1B-B7BB-F54082D2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" y="1113572"/>
            <a:ext cx="114268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1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01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548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/>
              <a:t>리스트는 여러 값을 묶어서 갖는 컨테이너 자료형 중의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b="1" dirty="0"/>
              <a:t>([ ])</a:t>
            </a:r>
            <a:r>
              <a:rPr lang="ko-KR" altLang="en-US" dirty="0"/>
              <a:t> 안에 콤마로 구분해 값을 나열하며</a:t>
            </a:r>
            <a:r>
              <a:rPr lang="en-US" altLang="ko-KR" dirty="0"/>
              <a:t>, </a:t>
            </a:r>
            <a:r>
              <a:rPr lang="ko-KR" altLang="en-US" dirty="0"/>
              <a:t>이 값을 </a:t>
            </a:r>
            <a:r>
              <a:rPr lang="ko-KR" altLang="en-US" b="1" dirty="0"/>
              <a:t>요소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세상 온갖 데이터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이미지 등등</a:t>
            </a:r>
            <a:r>
              <a:rPr lang="en-US" altLang="ko-KR" dirty="0"/>
              <a:t>)</a:t>
            </a:r>
            <a:r>
              <a:rPr lang="ko-KR" altLang="en-US" dirty="0"/>
              <a:t>가 리스트의 요소가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리스트가 리스트의 요소가 될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사용되는 자료형이 리스트라고 생각해도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변수</a:t>
            </a:r>
            <a:endParaRPr lang="ko-KR" altLang="en-US" sz="1200" dirty="0"/>
          </a:p>
          <a:p>
            <a:r>
              <a:rPr lang="ko-KR" altLang="en-US" dirty="0"/>
              <a:t>일반 변수를 사용한다면 </a:t>
            </a:r>
            <a:r>
              <a:rPr lang="en-US" altLang="ko-KR" dirty="0"/>
              <a:t>5</a:t>
            </a:r>
            <a:r>
              <a:rPr lang="ko-KR" altLang="en-US" dirty="0"/>
              <a:t>명 학생 성적을 처리하기 위해 </a:t>
            </a:r>
            <a:r>
              <a:rPr lang="en-US" altLang="ko-KR" b="1" dirty="0"/>
              <a:t>5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50</a:t>
            </a:r>
            <a:r>
              <a:rPr lang="ko-KR" altLang="en-US" dirty="0"/>
              <a:t>명 학생 성적을 처리한다면 </a:t>
            </a:r>
            <a:r>
              <a:rPr lang="en-US" altLang="ko-KR" b="1" dirty="0"/>
              <a:t>50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합을 구하려면 모든 변수를 다음과 같이 더해야 하니 정말 </a:t>
            </a:r>
            <a:r>
              <a:rPr lang="ko-KR" altLang="en-US" b="1" dirty="0"/>
              <a:t>번거롭습니다</a:t>
            </a:r>
            <a:r>
              <a:rPr lang="en-US" altLang="ko-KR" b="1" dirty="0"/>
              <a:t>.</a:t>
            </a: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A414D0-185B-4776-AA14-9C656826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3300942"/>
            <a:ext cx="803910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D6D8F8-6B0A-4048-BF9D-285409A0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75881"/>
            <a:ext cx="8039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25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일반 변수와 리스트 비교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</a:t>
            </a:r>
            <a:endParaRPr lang="ko-KR" altLang="en-US" sz="1200" dirty="0"/>
          </a:p>
          <a:p>
            <a:r>
              <a:rPr lang="ko-KR" altLang="en-US" dirty="0"/>
              <a:t>리스트를 사용한다면 </a:t>
            </a:r>
            <a:r>
              <a:rPr lang="en-US" altLang="ko-KR" dirty="0"/>
              <a:t>5</a:t>
            </a:r>
            <a:r>
              <a:rPr lang="ko-KR" altLang="en-US" dirty="0"/>
              <a:t>명이든 </a:t>
            </a:r>
            <a:r>
              <a:rPr lang="en-US" altLang="ko-KR" dirty="0"/>
              <a:t>50</a:t>
            </a:r>
            <a:r>
              <a:rPr lang="ko-KR" altLang="en-US" dirty="0"/>
              <a:t>명이든 학생 성적을 </a:t>
            </a:r>
            <a:r>
              <a:rPr lang="ko-KR" altLang="en-US" b="1" dirty="0"/>
              <a:t>리스트 하나</a:t>
            </a:r>
            <a:r>
              <a:rPr lang="ko-KR" altLang="en-US" dirty="0"/>
              <a:t>로 처리할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/>
              <a:t>sum() </a:t>
            </a:r>
            <a:r>
              <a:rPr lang="ko-KR" altLang="en-US" sz="1200" dirty="0"/>
              <a:t>함수로 합을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max() </a:t>
            </a:r>
            <a:r>
              <a:rPr lang="ko-KR" altLang="en-US" sz="1200" dirty="0"/>
              <a:t>함수로 최댓값을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3D023F-55FA-4EC2-8AEC-E15E982D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0" y="1113571"/>
            <a:ext cx="8017405" cy="12160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8DA77B-35A4-469F-BD9E-6FC72FE8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02014"/>
            <a:ext cx="8017404" cy="1131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B906A8-BC70-4799-8B14-63247450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9" y="4120043"/>
            <a:ext cx="8017403" cy="12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다루기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24252"/>
              </p:ext>
            </p:extLst>
          </p:nvPr>
        </p:nvGraphicFramePr>
        <p:xfrm>
          <a:off x="6173541" y="1256044"/>
          <a:ext cx="5486498" cy="292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2024. 02.21 ~ 2024. 02.28 (1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주일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DX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컨설턴트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를 다루기 위해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기초 학습 및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프로그래밍을 위해 연산자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여러 자료형을 학습 및 실습을 진행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Anconda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Jupyter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NoteBook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F43EBD9-E68A-4D38-83B5-B5FB7215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99"/>
            <a:ext cx="6019968" cy="5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다양한 형태의 리스트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비어있는</a:t>
            </a:r>
            <a:r>
              <a:rPr lang="ko-KR" altLang="en-US" sz="1200" b="1" dirty="0"/>
              <a:t> 리스트 만들기</a:t>
            </a:r>
            <a:endParaRPr lang="ko-KR" altLang="en-US" sz="1200" dirty="0"/>
          </a:p>
          <a:p>
            <a:r>
              <a:rPr lang="ko-KR" altLang="en-US" dirty="0"/>
              <a:t>이후 요소를 받기 위해 </a:t>
            </a:r>
            <a:r>
              <a:rPr lang="ko-KR" altLang="en-US" dirty="0" err="1"/>
              <a:t>비어있는</a:t>
            </a:r>
            <a:r>
              <a:rPr lang="ko-KR" altLang="en-US" dirty="0"/>
              <a:t> 리스트를 만드는 경우가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list() </a:t>
            </a:r>
            <a:r>
              <a:rPr lang="ko-KR" altLang="en-US" dirty="0"/>
              <a:t>함수는 다른 자료형을 리스트로 변환하는 함수입니다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같은 자료형을 요소로 갖는 리스트</a:t>
            </a:r>
            <a:endParaRPr lang="ko-KR" altLang="en-US" sz="1200" dirty="0"/>
          </a:p>
          <a:p>
            <a:r>
              <a:rPr lang="ko-KR" altLang="en-US" dirty="0"/>
              <a:t>같은 자료형의 데이터를 요소로 갖는 리스트가 가장 일반적인 리스트 유형입니다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문자열에 포함된 문자 개수를 확인했던 </a:t>
            </a:r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함수로 리스트 요소 개수를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자료형을 요소로 갖는 리스트</a:t>
            </a:r>
            <a:endParaRPr lang="ko-KR" altLang="en-US" sz="1200" dirty="0"/>
          </a:p>
          <a:p>
            <a:r>
              <a:rPr lang="ko-KR" altLang="en-US" dirty="0"/>
              <a:t>여러 자료형의 값을 요소로 갖는 리스트를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리스트를 요소로 갖는 리스트</a:t>
            </a:r>
            <a:endParaRPr lang="ko-KR" altLang="en-US" sz="1200" dirty="0"/>
          </a:p>
          <a:p>
            <a:r>
              <a:rPr lang="ko-KR" altLang="en-US" sz="1000" dirty="0"/>
              <a:t>리스트를 요소로 갖는 리스트</a:t>
            </a:r>
            <a:r>
              <a:rPr lang="en-US" altLang="ko-KR" sz="1000" dirty="0"/>
              <a:t>(List of List)</a:t>
            </a:r>
            <a:r>
              <a:rPr lang="ko-KR" altLang="en-US" sz="1000" dirty="0"/>
              <a:t>를 만들 수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아래 리스트와 같은 형태를 </a:t>
            </a:r>
            <a:r>
              <a:rPr lang="en-US" altLang="ko-KR" sz="1000" dirty="0"/>
              <a:t>2</a:t>
            </a:r>
            <a:r>
              <a:rPr lang="ko-KR" altLang="en-US" sz="1000" dirty="0"/>
              <a:t>차원 리스트라고 부릅니다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 err="1"/>
              <a:t>len</a:t>
            </a:r>
            <a:r>
              <a:rPr lang="en-US" altLang="ko-KR" sz="1000" dirty="0"/>
              <a:t>() </a:t>
            </a:r>
            <a:r>
              <a:rPr lang="ko-KR" altLang="en-US" sz="1000" dirty="0"/>
              <a:t>함수로 확인한 요소의 개수는 </a:t>
            </a:r>
            <a:r>
              <a:rPr lang="en-US" altLang="ko-KR" sz="1000" dirty="0"/>
              <a:t>9</a:t>
            </a:r>
            <a:r>
              <a:rPr lang="ko-KR" altLang="en-US" sz="1000" dirty="0"/>
              <a:t>가 아니고 </a:t>
            </a:r>
            <a:r>
              <a:rPr lang="en-US" altLang="ko-KR" sz="1000" dirty="0"/>
              <a:t>3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요소 </a:t>
            </a:r>
            <a:r>
              <a:rPr lang="en-US" altLang="ko-KR" sz="1000" dirty="0"/>
              <a:t>3</a:t>
            </a:r>
            <a:r>
              <a:rPr lang="ko-KR" altLang="en-US" sz="1000" dirty="0"/>
              <a:t>개씩을 갖는 리스트 </a:t>
            </a:r>
            <a:r>
              <a:rPr lang="en-US" altLang="ko-KR" sz="1000" dirty="0"/>
              <a:t>3</a:t>
            </a:r>
            <a:r>
              <a:rPr lang="ko-KR" altLang="en-US" sz="1000" dirty="0"/>
              <a:t>개가 </a:t>
            </a:r>
            <a:r>
              <a:rPr lang="en-US" altLang="ko-KR" sz="1000" dirty="0"/>
              <a:t>score </a:t>
            </a:r>
            <a:r>
              <a:rPr lang="ko-KR" altLang="en-US" sz="1000" dirty="0"/>
              <a:t>리스트의 요소입니다</a:t>
            </a:r>
            <a:r>
              <a:rPr lang="en-US" altLang="ko-KR" sz="10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93E42A-7A60-4557-BA41-62724A4A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096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9EFC5C-C5F3-488A-99E8-8EFCB6C3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81238"/>
            <a:ext cx="8039100" cy="1057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65F2C4-FF25-4B4D-BE59-94107734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28074"/>
            <a:ext cx="8039100" cy="10858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A36687-75D3-4559-B15B-4B40EA325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1" y="4939411"/>
            <a:ext cx="8039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34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range() </a:t>
            </a:r>
            <a:r>
              <a:rPr lang="ko-KR" altLang="en-US" sz="1400" b="1" dirty="0"/>
              <a:t>함수로 리스트 만들기</a:t>
            </a:r>
          </a:p>
          <a:p>
            <a:r>
              <a:rPr lang="ko-KR" altLang="en-US" dirty="0"/>
              <a:t>다음과 같이 일련의 요소를 직접 나열하는 것은 정말 번거롭습니다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입력하다가 빼먹은 숫자가 없는지 불안하기까지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연속된 정수</a:t>
            </a:r>
            <a:r>
              <a:rPr lang="ko-KR" altLang="en-US" dirty="0"/>
              <a:t>로 리스트를 만들 때는 </a:t>
            </a:r>
            <a:r>
              <a:rPr lang="en-US" altLang="ko-KR" b="1" dirty="0"/>
              <a:t>range()</a:t>
            </a:r>
            <a:r>
              <a:rPr lang="ko-KR" altLang="en-US" dirty="0"/>
              <a:t> 함수를 사용하면 편리합니다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함수로 리스트를 만드는 것이 아니라 이 함수로 얻은 값을 리스트로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함수는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집합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ko-KR" altLang="en-US" dirty="0"/>
              <a:t> 등을 만들 때도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0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</a:t>
            </a:r>
            <a:r>
              <a:rPr lang="en-US" altLang="ko-KR" b="1" dirty="0"/>
              <a:t>, 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8D5E8D-DFCC-4449-9B01-49D787D8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76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1C4372-34AA-40E7-A393-221CD5AE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92579"/>
            <a:ext cx="8039100" cy="885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AF48ED-FBB0-45A3-A514-12B65252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844315"/>
            <a:ext cx="80391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0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증가값</a:t>
            </a:r>
            <a:r>
              <a:rPr lang="ko-KR" altLang="en-US" sz="1200" b="1" dirty="0"/>
              <a:t> 지정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m, n, x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 </a:t>
            </a:r>
            <a:r>
              <a:rPr lang="en-US" altLang="ko-KR" dirty="0"/>
              <a:t>x </a:t>
            </a:r>
            <a:r>
              <a:rPr lang="ko-KR" altLang="en-US" dirty="0"/>
              <a:t>만큼씩 증가하는 정수가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를 음수로 설정하면 점점 작아지는 일련의 정수를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279D13-4D99-4997-94BA-ED293F83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0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70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31490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문자열로 리스트 만들기</a:t>
            </a:r>
          </a:p>
          <a:p>
            <a:r>
              <a:rPr lang="ko-KR" altLang="en-US" dirty="0"/>
              <a:t>자주 사용될 기능은 아니지만 문자열의 특징으로 알고 있으면 좋을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9C9623-5882-4E52-858C-F16EDD90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15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인덱싱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인덱싱</a:t>
            </a:r>
            <a:r>
              <a:rPr lang="en-US" altLang="ko-KR" sz="1400" b="1" dirty="0"/>
              <a:t>(Indexing)</a:t>
            </a:r>
          </a:p>
          <a:p>
            <a:r>
              <a:rPr lang="ko-KR" altLang="en-US" dirty="0"/>
              <a:t>특정 요소</a:t>
            </a:r>
            <a:r>
              <a:rPr lang="en-US" altLang="ko-KR" dirty="0"/>
              <a:t>, </a:t>
            </a:r>
            <a:r>
              <a:rPr lang="ko-KR" altLang="en-US" dirty="0"/>
              <a:t>즉 리스트 안에서 특정 값을 찾을 때 사용하는 데이터를 </a:t>
            </a:r>
            <a:r>
              <a:rPr lang="ko-KR" altLang="en-US" b="1" dirty="0" err="1"/>
              <a:t>인덱스</a:t>
            </a:r>
            <a:r>
              <a:rPr lang="ko-KR" altLang="en-US" dirty="0" err="1"/>
              <a:t>라고합니다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인덱스로 특정 요소를 찾는 과정을 </a:t>
            </a:r>
            <a:r>
              <a:rPr lang="ko-KR" altLang="en-US" b="1" dirty="0"/>
              <a:t>인덱싱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[ ]</a:t>
            </a:r>
            <a:r>
              <a:rPr lang="ko-KR" altLang="en-US" dirty="0"/>
              <a:t> 안에 인덱스를 지정합니다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0</a:t>
            </a:r>
            <a:r>
              <a:rPr lang="ko-KR" altLang="en-US" b="1" dirty="0"/>
              <a:t>부터 시작</a:t>
            </a:r>
            <a:r>
              <a:rPr lang="ko-KR" altLang="en-US" dirty="0"/>
              <a:t>하는 </a:t>
            </a:r>
            <a:r>
              <a:rPr lang="ko-KR" altLang="en-US" b="1" dirty="0"/>
              <a:t>순방향 인덱스</a:t>
            </a:r>
            <a:r>
              <a:rPr lang="ko-KR" altLang="en-US" dirty="0"/>
              <a:t>를 사용해 원하는 위치의 요소를 확인합니다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부터 시작함이 매우 낯설지만 자주 사용해 익숙해져야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역방향 인덱스</a:t>
            </a:r>
            <a:r>
              <a:rPr lang="ko-KR" altLang="en-US" dirty="0"/>
              <a:t>는 </a:t>
            </a:r>
            <a:r>
              <a:rPr lang="en-US" altLang="ko-KR" b="1" dirty="0"/>
              <a:t>-1</a:t>
            </a:r>
            <a:r>
              <a:rPr lang="ko-KR" altLang="en-US" dirty="0"/>
              <a:t>부터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리스트를 요소로 갖는 리스트에 대한 인덱싱은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65DAF8-9C9A-4FAB-963D-0DDCDD7A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15957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E23EA8-AB0A-47F8-BBA1-10ACFC53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48669"/>
            <a:ext cx="8017404" cy="12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4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</a:t>
            </a:r>
            <a:r>
              <a:rPr lang="ko-KR" altLang="en-US" sz="1400" b="1" dirty="0" err="1"/>
              <a:t>슬라이싱</a:t>
            </a:r>
            <a:r>
              <a:rPr lang="en-US" altLang="ko-KR" sz="1400" b="1" dirty="0"/>
              <a:t>(Slicing)</a:t>
            </a:r>
            <a:endParaRPr lang="ko-KR" altLang="en-US" sz="1400" b="1" dirty="0"/>
          </a:p>
          <a:p>
            <a:r>
              <a:rPr lang="ko-KR" altLang="en-US" dirty="0"/>
              <a:t>인덱스를 사용해 특정 </a:t>
            </a:r>
            <a:r>
              <a:rPr lang="ko-KR" altLang="en-US" b="1" dirty="0"/>
              <a:t>범위</a:t>
            </a:r>
            <a:r>
              <a:rPr lang="ko-KR" altLang="en-US" dirty="0"/>
              <a:t>의 요소를 찾는 과정을 </a:t>
            </a:r>
            <a:r>
              <a:rPr lang="ko-KR" altLang="en-US" b="1" dirty="0" err="1"/>
              <a:t>슬라이싱</a:t>
            </a:r>
            <a:r>
              <a:rPr lang="ko-KR" altLang="en-US" dirty="0" err="1"/>
              <a:t>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대괄호안에 </a:t>
            </a:r>
            <a:r>
              <a:rPr lang="en-US" altLang="ko-KR" dirty="0"/>
              <a:t>[</a:t>
            </a:r>
            <a:r>
              <a:rPr lang="en-US" altLang="ko-KR" dirty="0" err="1"/>
              <a:t>m:n</a:t>
            </a:r>
            <a:r>
              <a:rPr lang="en-US" altLang="ko-KR" dirty="0"/>
              <a:t>] </a:t>
            </a:r>
            <a:r>
              <a:rPr lang="ko-KR" altLang="en-US" dirty="0"/>
              <a:t>형태로 범위를 지정하여 요소를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</a:t>
            </a:r>
            <a:r>
              <a:rPr lang="en-US" altLang="ko-KR" dirty="0"/>
              <a:t>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ko-KR" altLang="en-US" b="1" dirty="0"/>
              <a:t>인덱스 </a:t>
            </a:r>
            <a:r>
              <a:rPr lang="en-US" altLang="ko-KR" b="1" dirty="0"/>
              <a:t>n</a:t>
            </a:r>
            <a:r>
              <a:rPr lang="ko-KR" altLang="en-US" b="1" dirty="0"/>
              <a:t>의 요소는 결과에 포함되지 않습니다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리스트를 요소로 갖는 리스트에 대한 </a:t>
            </a:r>
            <a:r>
              <a:rPr lang="ko-KR" altLang="en-US" dirty="0" err="1"/>
              <a:t>슬라이싱은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49776D-1281-4B00-B064-7D047403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59" y="1113572"/>
            <a:ext cx="8017436" cy="190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A3A586-B92C-44A2-9183-9223CF2F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59" y="3590290"/>
            <a:ext cx="8017436" cy="10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B32392-1D93-473F-BB82-E92BD723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13572"/>
            <a:ext cx="11563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68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연산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더하기</a:t>
            </a:r>
            <a:endParaRPr lang="ko-KR" altLang="en-US" sz="1200" dirty="0"/>
          </a:p>
          <a:p>
            <a:r>
              <a:rPr lang="ko-KR" altLang="en-US" dirty="0"/>
              <a:t>리스트를 더하면 두 리스트가 연결되는 결과를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같이 복합 대입 연산자를 사용해 리스트를 연결할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 반복</a:t>
            </a:r>
            <a:endParaRPr lang="ko-KR" altLang="en-US" sz="1200" dirty="0"/>
          </a:p>
          <a:p>
            <a:r>
              <a:rPr lang="ko-KR" altLang="en-US" dirty="0"/>
              <a:t>리스트에 양의 정수를 곱하면 그 수 만큼 요소가 반복됩니다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 </a:t>
            </a:r>
            <a:r>
              <a:rPr lang="en-US" altLang="ko-KR" dirty="0"/>
              <a:t>0</a:t>
            </a:r>
            <a:r>
              <a:rPr lang="ko-KR" altLang="en-US" dirty="0"/>
              <a:t>을 곱하면 리스트 요소가 모두 제거되어 빈 리스트가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FA8366-E156-4FD5-845E-E8BE1570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88" y="1113572"/>
            <a:ext cx="8017405" cy="1438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538B51-913F-4DB0-BCF5-E1F3314D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7" y="2594293"/>
            <a:ext cx="8017406" cy="1362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E0DF69-A249-4514-B082-1A2F80E7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7" y="4020349"/>
            <a:ext cx="8017406" cy="1390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8E4F61-435B-43A8-A942-E9560D1B0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87" y="5476345"/>
            <a:ext cx="8017406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1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E1388-875E-4E99-8016-A94DB2F2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" y="1113572"/>
            <a:ext cx="1163743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2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r>
              <a:rPr lang="ko-KR" altLang="en-US" dirty="0"/>
              <a:t>인덱싱 또는 </a:t>
            </a:r>
            <a:r>
              <a:rPr lang="ko-KR" altLang="en-US" dirty="0" err="1"/>
              <a:t>슬라이싱</a:t>
            </a:r>
            <a:r>
              <a:rPr lang="ko-KR" altLang="en-US" dirty="0"/>
              <a:t> 결과에 대해 요소를 변경하거나 삭제할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append()</a:t>
            </a:r>
            <a:r>
              <a:rPr lang="en-US" altLang="ko-KR" dirty="0"/>
              <a:t>, </a:t>
            </a:r>
            <a:r>
              <a:rPr lang="en-US" altLang="ko-KR" b="1" dirty="0"/>
              <a:t>insert()</a:t>
            </a:r>
            <a:r>
              <a:rPr lang="ko-KR" altLang="en-US" dirty="0"/>
              <a:t> 메서드를 사용해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300" b="1" dirty="0"/>
              <a:t>변경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범위 내 변경</a:t>
            </a:r>
            <a:endParaRPr lang="ko-KR" altLang="en-US" sz="1200" dirty="0"/>
          </a:p>
          <a:p>
            <a:r>
              <a:rPr lang="ko-KR" altLang="en-US" dirty="0"/>
              <a:t>기존 요소의 값이 변경됩니다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30FDE8-6E14-4BA6-B2C4-2CA46D27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2"/>
            <a:ext cx="8017404" cy="40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1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변수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변수</a:t>
            </a:r>
            <a:r>
              <a:rPr lang="en-US" altLang="ko-KR" sz="1400" b="1" dirty="0"/>
              <a:t>(Variables)</a:t>
            </a:r>
          </a:p>
          <a:p>
            <a:r>
              <a:rPr lang="ko-KR" altLang="en-US" b="1" dirty="0"/>
              <a:t>변수</a:t>
            </a:r>
            <a:r>
              <a:rPr lang="ko-KR" altLang="en-US" dirty="0"/>
              <a:t>는 값을 담는 그릇이라고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연산 등의 </a:t>
            </a:r>
            <a:r>
              <a:rPr lang="ko-KR" altLang="en-US" b="1" dirty="0"/>
              <a:t>재사용</a:t>
            </a:r>
            <a:r>
              <a:rPr lang="ko-KR" altLang="en-US" dirty="0"/>
              <a:t> 목적을 위해 값을 담아 두는 존재입니다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담은 데이터를 이렇게 저렇게 처리하는 것이 </a:t>
            </a:r>
            <a:r>
              <a:rPr lang="ko-KR" altLang="en-US" b="1" dirty="0"/>
              <a:t>프로그래밍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담아진 수 많은 데이터를 분석하는 것이 </a:t>
            </a:r>
            <a:r>
              <a:rPr lang="ko-KR" altLang="en-US" b="1" dirty="0"/>
              <a:t>데이터 분석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변수 </a:t>
            </a:r>
            <a:r>
              <a:rPr lang="en-US" altLang="ko-KR" b="1" dirty="0"/>
              <a:t>= </a:t>
            </a:r>
            <a:r>
              <a:rPr lang="ko-KR" altLang="en-US" b="1" dirty="0"/>
              <a:t>값</a:t>
            </a:r>
            <a:r>
              <a:rPr lang="ko-KR" altLang="en-US" dirty="0"/>
              <a:t> 형태로 값을 대입하면서 변수를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 이름은 그 의미를 알 수 있게 적절한 단어를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대입된 값에 의해 변수의 자료형</a:t>
            </a:r>
            <a:r>
              <a:rPr lang="en-US" altLang="ko-KR" dirty="0"/>
              <a:t>(=</a:t>
            </a:r>
            <a:r>
              <a:rPr lang="ko-KR" altLang="en-US" dirty="0"/>
              <a:t>데이터 형식</a:t>
            </a:r>
            <a:r>
              <a:rPr lang="en-US" altLang="ko-KR" dirty="0"/>
              <a:t>)</a:t>
            </a:r>
            <a:r>
              <a:rPr lang="ko-KR" altLang="en-US" dirty="0"/>
              <a:t>이 결정됩니다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코드셀에</a:t>
            </a:r>
            <a:r>
              <a:rPr lang="ko-KR" altLang="en-US" dirty="0"/>
              <a:t> 변수 이름만 입력하고 실행하면 변수의 값이 표시됩니다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3D6F0-DB4E-446B-8A29-7ED39C47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388291"/>
            <a:ext cx="8086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밖 변경</a:t>
            </a:r>
            <a:endParaRPr lang="ko-KR" altLang="en-US" sz="1200" dirty="0"/>
          </a:p>
          <a:p>
            <a:r>
              <a:rPr lang="ko-KR" altLang="en-US" dirty="0"/>
              <a:t>범위를 벗어나는 요소 값을 변경하면 요소가 추가됩니다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범위가 꼭 연결되지 않아도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D00F7-821A-440F-A034-FE6E7FBE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28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4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뒤에 요소 하나 추가</a:t>
            </a:r>
            <a:endParaRPr lang="ko-KR" altLang="en-US" sz="1200" dirty="0"/>
          </a:p>
          <a:p>
            <a:r>
              <a:rPr lang="en-US" altLang="ko-KR" b="1" dirty="0"/>
              <a:t>append()</a:t>
            </a:r>
            <a:r>
              <a:rPr lang="ko-KR" altLang="en-US" dirty="0"/>
              <a:t> 메서드를 사용해서 맨 뒤에 요소 </a:t>
            </a:r>
            <a:r>
              <a:rPr lang="ko-KR" altLang="en-US" b="1" dirty="0"/>
              <a:t>하나</a:t>
            </a:r>
            <a:r>
              <a:rPr lang="ko-KR" altLang="en-US" dirty="0"/>
              <a:t>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중간에 요소 추가</a:t>
            </a:r>
            <a:endParaRPr lang="ko-KR" altLang="en-US" sz="1200" dirty="0"/>
          </a:p>
          <a:p>
            <a:r>
              <a:rPr lang="en-US" altLang="ko-KR" b="1" dirty="0"/>
              <a:t>insert()</a:t>
            </a:r>
            <a:r>
              <a:rPr lang="ko-KR" altLang="en-US" dirty="0"/>
              <a:t> 메서드를 사용하면 원하는 위치에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CD3EDF-B211-4A71-BC71-1B04D40E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EE7B2E-EFC5-490F-B8CD-C2F52DB3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50779"/>
            <a:ext cx="8017404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28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#1</a:t>
            </a:r>
            <a:endParaRPr lang="ko-KR" altLang="en-US" sz="1200" dirty="0"/>
          </a:p>
          <a:p>
            <a:r>
              <a:rPr lang="ko-KR" altLang="en-US" dirty="0"/>
              <a:t>리스트에 리스트를 더하면 리스트가 연결됩니다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#2</a:t>
            </a:r>
            <a:endParaRPr lang="ko-KR" altLang="en-US" sz="1200" dirty="0"/>
          </a:p>
          <a:p>
            <a:r>
              <a:rPr lang="en-US" altLang="ko-KR" b="1" dirty="0"/>
              <a:t>extend()</a:t>
            </a:r>
            <a:r>
              <a:rPr lang="ko-KR" altLang="en-US" dirty="0"/>
              <a:t> 메서드 사용해 리스트 뒤에 리스트를 붙일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EE80F6-B493-46BE-BACF-6250B3F8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08265"/>
            <a:ext cx="8017404" cy="1895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61EB20-638D-407F-B04F-B8A0F044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33283"/>
            <a:ext cx="8017404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9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삭제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특정 요소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인덱싱 구문을 추가해 해당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</a:t>
            </a:r>
            <a:r>
              <a:rPr lang="ko-KR" altLang="en-US" dirty="0" err="1"/>
              <a:t>슬라이싱</a:t>
            </a:r>
            <a:r>
              <a:rPr lang="ko-KR" altLang="en-US" dirty="0"/>
              <a:t> 구문을 추가해 해당 범위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전체 삭제</a:t>
            </a:r>
            <a:endParaRPr lang="ko-KR" altLang="en-US" sz="1200" dirty="0"/>
          </a:p>
          <a:p>
            <a:r>
              <a:rPr lang="en-US" altLang="ko-KR" dirty="0"/>
              <a:t>[ ]</a:t>
            </a:r>
            <a:r>
              <a:rPr lang="ko-KR" altLang="en-US" dirty="0"/>
              <a:t>를 대입하거나 </a:t>
            </a:r>
            <a:r>
              <a:rPr lang="en-US" altLang="ko-KR" b="1" dirty="0"/>
              <a:t>clear()</a:t>
            </a:r>
            <a:r>
              <a:rPr lang="ko-KR" altLang="en-US" dirty="0"/>
              <a:t> 메서드로 초기화합니다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BD2E26-1914-44F1-9B9B-2EE33492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85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3C4E96-CCCB-4C14-AEFD-6143EC5D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45583"/>
            <a:ext cx="8039100" cy="1143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9DAB68-0CEA-451E-A32C-68F66CEFC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68162"/>
            <a:ext cx="8039100" cy="11525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1C6AA1-00F3-48B9-AB2B-62D64559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182" y="5100266"/>
            <a:ext cx="8039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19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385CE5-C6D3-461A-9F0F-2F496C58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113572"/>
            <a:ext cx="8543925" cy="3524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5C5A5C-9E18-4610-BEAD-5817D703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38" y="3235325"/>
            <a:ext cx="801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7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복사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복사</a:t>
            </a:r>
          </a:p>
          <a:p>
            <a:r>
              <a:rPr lang="ko-KR" altLang="en-US" dirty="0"/>
              <a:t>리스트 </a:t>
            </a:r>
            <a:r>
              <a:rPr lang="en-US" altLang="ko-KR" dirty="0"/>
              <a:t>= </a:t>
            </a:r>
            <a:r>
              <a:rPr lang="ko-KR" altLang="en-US" dirty="0"/>
              <a:t>리스트 형태는 우리가 생각하는 복사가 아닙니다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범위를 지정한 복사가 완전한</a:t>
            </a:r>
            <a:r>
              <a:rPr lang="en-US" altLang="ko-KR" b="1" dirty="0"/>
              <a:t> </a:t>
            </a:r>
            <a:r>
              <a:rPr lang="ko-KR" altLang="en-US" b="1" dirty="0"/>
              <a:t>복사입니다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dirty="0"/>
              <a:t>원본이든 복사본이든 한 쪽 변경이 다른 쪽에 영향을 준다면 완전한 복사가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원본이든 복사본이든 한 쪽 변경이 다른 쪽에 영향을 주지 않을 때 완전한 복사입니다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범위를 지정한 복사 방법 외에도 </a:t>
            </a:r>
            <a:r>
              <a:rPr lang="en-US" altLang="ko-KR" b="1" dirty="0"/>
              <a:t>copy()</a:t>
            </a:r>
            <a:r>
              <a:rPr lang="ko-KR" altLang="en-US" dirty="0"/>
              <a:t> 메서드를 사용하는 방법도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두 구문이 완전히 복사하는 방법이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E81E73-8BA5-4CC5-A6C7-C06E5954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485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99D1E6-785A-4A4A-BD58-DFF3EE05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64482"/>
            <a:ext cx="8017404" cy="1362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69A043-AE62-4C8D-AEAF-1612D139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104745"/>
            <a:ext cx="8017404" cy="1323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30686A-EE75-47C3-9DA8-61163B1F0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0" y="5562599"/>
            <a:ext cx="8017404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1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r>
              <a:rPr lang="ko-KR" altLang="en-US" dirty="0"/>
              <a:t>다음 메서드들은 </a:t>
            </a:r>
            <a:r>
              <a:rPr lang="ko-KR" altLang="en-US" dirty="0" err="1"/>
              <a:t>알아두면</a:t>
            </a:r>
            <a:r>
              <a:rPr lang="ko-KR" altLang="en-US" dirty="0"/>
              <a:t> 편리하게 쓰일 때가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관련 메서드에 의한 변경은 변수에 바로 반영되지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리스트 관련 메서드에 의한 변경은 변수에 바로 반영이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count(), index()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개수와 위치 조회</a:t>
            </a:r>
            <a:endParaRPr lang="ko-KR" altLang="en-US" sz="1200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2) append()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하나 추가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8B9359-2102-4BBA-973D-D6AB6632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657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658B82-EAB3-43BE-85BF-5473E1E7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4787"/>
            <a:ext cx="8039100" cy="16668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BC5385-BE17-44F4-9EE0-E1C52AB96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565527"/>
            <a:ext cx="8039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3) reverse(), sort()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순서 변경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insert()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지정한 위치에 요소 추가</a:t>
            </a:r>
            <a:endParaRPr lang="en-US" altLang="ko-KR" sz="1200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98BEDC-3BCD-4264-A94D-CEBE7108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21140" cy="2762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E21DA0-D2E6-42A7-A230-D184149C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33919"/>
            <a:ext cx="8021140" cy="26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1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5) remove(), pop(), clear()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삭제</a:t>
            </a:r>
            <a:endParaRPr lang="ko-KR" altLang="en-US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33867-96E8-4073-BE28-C17736FC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8017405" cy="41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98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508DFF-B2A8-4F1B-942F-D5EB307B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0" y="1113573"/>
            <a:ext cx="10907230" cy="5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4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식별자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식별자</a:t>
            </a:r>
            <a:r>
              <a:rPr lang="en-US" altLang="ko-KR" sz="1400" b="1" dirty="0"/>
              <a:t>(Identifier)</a:t>
            </a:r>
          </a:p>
          <a:p>
            <a:r>
              <a:rPr lang="ko-KR" altLang="en-US" dirty="0"/>
              <a:t>변수 또는 함수 등에 이름을 붙이기 위해 사용하는 단어를 </a:t>
            </a:r>
            <a:r>
              <a:rPr lang="ko-KR" altLang="en-US" b="1" dirty="0"/>
              <a:t>식별자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식별자는 다음과 같은 </a:t>
            </a:r>
            <a:r>
              <a:rPr lang="ko-KR" altLang="en-US" b="1" dirty="0"/>
              <a:t>규칙</a:t>
            </a:r>
            <a:r>
              <a:rPr lang="ko-KR" altLang="en-US" dirty="0"/>
              <a:t>을 갖습니다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키워드를 사용할 수 없음</a:t>
            </a:r>
          </a:p>
          <a:p>
            <a:pPr lvl="1"/>
            <a:r>
              <a:rPr lang="ko-KR" altLang="en-US" dirty="0" err="1"/>
              <a:t>언더</a:t>
            </a:r>
            <a:r>
              <a:rPr lang="ko-KR" altLang="en-US" dirty="0"/>
              <a:t> 바</a:t>
            </a:r>
            <a:r>
              <a:rPr lang="en-US" altLang="ko-KR" dirty="0"/>
              <a:t>(_)</a:t>
            </a:r>
            <a:r>
              <a:rPr lang="ko-KR" altLang="en-US" dirty="0"/>
              <a:t>를 제외하고는 특수 문자를 사용할 수 없음</a:t>
            </a:r>
          </a:p>
          <a:p>
            <a:pPr lvl="1"/>
            <a:r>
              <a:rPr lang="ko-KR" altLang="en-US" dirty="0"/>
              <a:t>공백을 포함해서는 안됨</a:t>
            </a:r>
          </a:p>
          <a:p>
            <a:pPr lvl="1"/>
            <a:r>
              <a:rPr lang="ko-KR" altLang="en-US" dirty="0"/>
              <a:t>숫자로 시작하면 안됨</a:t>
            </a:r>
          </a:p>
          <a:p>
            <a:r>
              <a:rPr lang="ko-KR" altLang="en-US" dirty="0"/>
              <a:t>다음은 올바른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age, score, member, member_01, num01, num02</a:t>
            </a:r>
          </a:p>
          <a:p>
            <a:r>
              <a:rPr lang="ko-KR" altLang="en-US" dirty="0"/>
              <a:t>다음은 올바르지 않은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if, while, 123, 3Member, My Score, </a:t>
            </a:r>
            <a:r>
              <a:rPr lang="en-US" altLang="ko-KR" dirty="0" err="1"/>
              <a:t>a+b</a:t>
            </a:r>
            <a:endParaRPr lang="en-US" altLang="ko-KR" dirty="0"/>
          </a:p>
          <a:p>
            <a:r>
              <a:rPr lang="ko-KR" altLang="en-US" dirty="0"/>
              <a:t>대</a:t>
            </a:r>
            <a:r>
              <a:rPr lang="en-US" altLang="ko-KR" dirty="0"/>
              <a:t>/</a:t>
            </a:r>
            <a:r>
              <a:rPr lang="ko-KR" altLang="en-US" dirty="0"/>
              <a:t>소문자를 구분하므로 대</a:t>
            </a:r>
            <a:r>
              <a:rPr lang="en-US" altLang="ko-KR" dirty="0"/>
              <a:t>/</a:t>
            </a:r>
            <a:r>
              <a:rPr lang="ko-KR" altLang="en-US" dirty="0"/>
              <a:t>소문자 여부에 </a:t>
            </a:r>
            <a:r>
              <a:rPr lang="ko-KR" altLang="en-US" dirty="0" err="1"/>
              <a:t>신경쓰지</a:t>
            </a:r>
            <a:r>
              <a:rPr lang="ko-KR" altLang="en-US" dirty="0"/>
              <a:t> 않게 </a:t>
            </a:r>
            <a:r>
              <a:rPr lang="ko-KR" altLang="en-US" b="1" dirty="0"/>
              <a:t>소문자 사용을 권고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언더</a:t>
            </a:r>
            <a:r>
              <a:rPr lang="ko-KR" altLang="en-US" dirty="0"/>
              <a:t> 바와 영어 단어를 적절히 섞어 가독성이 좋게 하기를 권고합니다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안 좋은 예</a:t>
            </a:r>
            <a:r>
              <a:rPr lang="en-US" altLang="ko-KR" dirty="0"/>
              <a:t>: </a:t>
            </a:r>
            <a:r>
              <a:rPr lang="en-US" altLang="ko-KR" dirty="0" err="1"/>
              <a:t>myname</a:t>
            </a:r>
            <a:r>
              <a:rPr lang="en-US" altLang="ko-KR" dirty="0"/>
              <a:t>, </a:t>
            </a:r>
            <a:r>
              <a:rPr lang="en-US" altLang="ko-KR" dirty="0" err="1"/>
              <a:t>englishscore</a:t>
            </a:r>
            <a:endParaRPr lang="en-US" altLang="ko-KR" dirty="0"/>
          </a:p>
          <a:p>
            <a:pPr lvl="1"/>
            <a:r>
              <a:rPr lang="ko-KR" altLang="en-US" dirty="0"/>
              <a:t>좋은 예</a:t>
            </a:r>
            <a:r>
              <a:rPr lang="en-US" altLang="ko-KR" dirty="0"/>
              <a:t>: </a:t>
            </a:r>
            <a:r>
              <a:rPr lang="en-US" altLang="ko-KR" dirty="0" err="1"/>
              <a:t>my_name</a:t>
            </a:r>
            <a:r>
              <a:rPr lang="en-US" altLang="ko-KR" dirty="0"/>
              <a:t>, </a:t>
            </a:r>
            <a:r>
              <a:rPr lang="en-US" altLang="ko-KR" dirty="0" err="1"/>
              <a:t>english_score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3336-11FB-4412-B638-AC6FCD50052A}"/>
              </a:ext>
            </a:extLst>
          </p:cNvPr>
          <p:cNvSpPr txBox="1"/>
          <p:nvPr/>
        </p:nvSpPr>
        <p:spPr>
          <a:xfrm>
            <a:off x="7647162" y="5082271"/>
            <a:ext cx="42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type()</a:t>
            </a:r>
            <a:r>
              <a:rPr lang="ko-KR" altLang="en-US" sz="900" dirty="0">
                <a:solidFill>
                  <a:srgbClr val="FF0000"/>
                </a:solidFill>
              </a:rPr>
              <a:t>은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함수이기 때문에 변수 처럼 사용시 함수로 사용 </a:t>
            </a:r>
            <a:r>
              <a:rPr lang="ko-KR" altLang="en-US" sz="900" dirty="0" err="1">
                <a:solidFill>
                  <a:srgbClr val="FF0000"/>
                </a:solidFill>
              </a:rPr>
              <a:t>할때</a:t>
            </a:r>
            <a:r>
              <a:rPr lang="ko-KR" altLang="en-US" sz="900" dirty="0">
                <a:solidFill>
                  <a:srgbClr val="FF0000"/>
                </a:solidFill>
              </a:rPr>
              <a:t> 에러가 발생 함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발생시 </a:t>
            </a:r>
            <a:r>
              <a:rPr lang="en-US" altLang="ko-KR" sz="900" dirty="0">
                <a:solidFill>
                  <a:srgbClr val="FF0000"/>
                </a:solidFill>
              </a:rPr>
              <a:t>del type</a:t>
            </a:r>
            <a:r>
              <a:rPr lang="ko-KR" altLang="en-US" sz="900" dirty="0">
                <a:solidFill>
                  <a:srgbClr val="FF0000"/>
                </a:solidFill>
              </a:rPr>
              <a:t>으로 변수를 지워야 함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120D9-0C5E-413B-BC8C-1CF21FDC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406397"/>
            <a:ext cx="80391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4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1711F8-6C0C-4E6A-AD65-61477E479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141838" cy="3167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0C58AF-538C-4A18-A72D-3B951C9A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30" y="1842488"/>
            <a:ext cx="81418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67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1AF16-764C-4B5B-8DB2-B881922E1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554028" cy="307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5CD97-5CF6-42E5-B26A-66BE4C689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71" y="2258466"/>
            <a:ext cx="7554028" cy="3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93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FF4A4-8214-4A64-8EC9-E59C6F54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173961" cy="26663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AC1F8A-CDF3-4B29-8A6F-8F68CB35B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5" y="3308752"/>
            <a:ext cx="6430876" cy="27773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4F9AE2-78D1-4CC9-A553-2546CC92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97" y="2387600"/>
            <a:ext cx="6686008" cy="34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77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58147B-BCB7-4431-AAED-FACAFF1F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5" y="1111316"/>
            <a:ext cx="6375399" cy="2952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FA3714-C043-4158-A1BB-C3809E10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06" y="1095532"/>
            <a:ext cx="6456394" cy="2696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C668E6-9CC9-45B4-9E69-54BF06FA4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9" y="3791870"/>
            <a:ext cx="6722534" cy="2840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BAA152-B6B9-41A3-8099-35025FCBA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9" y="3876591"/>
            <a:ext cx="7145867" cy="24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5137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9365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6194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954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262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43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산술 연산자</a:t>
            </a:r>
            <a:r>
              <a:rPr lang="en-US" altLang="ko-KR" sz="1400" b="1" dirty="0"/>
              <a:t>(Arithmetic Operators)</a:t>
            </a:r>
          </a:p>
          <a:p>
            <a:r>
              <a:rPr lang="ko-KR" altLang="en-US" b="1" dirty="0"/>
              <a:t>사칙연산</a:t>
            </a:r>
            <a:r>
              <a:rPr lang="en-US" altLang="ko-KR" b="1" dirty="0"/>
              <a:t>(+, -, *, /)</a:t>
            </a:r>
            <a:r>
              <a:rPr lang="ko-KR" altLang="en-US" dirty="0"/>
              <a:t> 은 일반적으로 알고 있는 연산 방법</a:t>
            </a:r>
            <a:r>
              <a:rPr lang="en-US" altLang="ko-KR" dirty="0"/>
              <a:t>(</a:t>
            </a:r>
            <a:r>
              <a:rPr lang="ko-KR" altLang="en-US" dirty="0"/>
              <a:t>더하기 빼기 등</a:t>
            </a:r>
            <a:r>
              <a:rPr lang="en-US" altLang="ko-KR" dirty="0"/>
              <a:t>)</a:t>
            </a:r>
            <a:r>
              <a:rPr lang="ko-KR" altLang="en-US" dirty="0"/>
              <a:t>과 같습니다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나머지</a:t>
            </a:r>
            <a:r>
              <a:rPr lang="en-US" altLang="ko-KR" dirty="0"/>
              <a:t>(%), </a:t>
            </a:r>
            <a:r>
              <a:rPr lang="ko-KR" altLang="en-US" b="1" dirty="0"/>
              <a:t>몫</a:t>
            </a:r>
            <a:r>
              <a:rPr lang="en-US" altLang="ko-KR" dirty="0"/>
              <a:t>(//), </a:t>
            </a:r>
            <a:r>
              <a:rPr lang="ko-KR" altLang="en-US" b="1" dirty="0"/>
              <a:t>제곱</a:t>
            </a:r>
            <a:r>
              <a:rPr lang="en-US" altLang="ko-KR" dirty="0"/>
              <a:t>(**)</a:t>
            </a:r>
            <a:r>
              <a:rPr lang="ko-KR" altLang="en-US" dirty="0"/>
              <a:t>에 대한 부분은 조금 낯설 것이니 관심을 두고 배워야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값을 더하거나 빼는 등의 처리를 하는 연산자를 </a:t>
            </a:r>
            <a:r>
              <a:rPr lang="ko-KR" altLang="en-US" b="1" dirty="0"/>
              <a:t>산술 연산자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정수</a:t>
            </a:r>
            <a:r>
              <a:rPr lang="ko-KR" altLang="en-US" dirty="0"/>
              <a:t>는 소수점이 없는 숫자이며</a:t>
            </a:r>
            <a:r>
              <a:rPr lang="en-US" altLang="ko-KR" dirty="0"/>
              <a:t>, </a:t>
            </a:r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정수를 갖습니다</a:t>
            </a:r>
            <a:r>
              <a:rPr lang="en-US" altLang="ko-KR" dirty="0"/>
              <a:t>. </a:t>
            </a:r>
            <a:r>
              <a:rPr lang="en-US" altLang="ko-KR" i="1" dirty="0"/>
              <a:t>ex) -10, 0, 15</a:t>
            </a:r>
            <a:endParaRPr lang="ko-KR" altLang="en-US" dirty="0"/>
          </a:p>
          <a:p>
            <a:r>
              <a:rPr lang="ko-KR" altLang="en-US" b="1" dirty="0"/>
              <a:t>실수</a:t>
            </a:r>
            <a:r>
              <a:rPr lang="ko-KR" altLang="en-US" dirty="0"/>
              <a:t>는 소수점이 있는 숫자 입니다</a:t>
            </a:r>
            <a:r>
              <a:rPr lang="en-US" altLang="ko-KR" dirty="0"/>
              <a:t>. </a:t>
            </a:r>
            <a:r>
              <a:rPr lang="en-US" altLang="ko-KR" i="1" dirty="0"/>
              <a:t>ex) 123.45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175BC-FA52-4049-9991-ECE2ACFC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6677025" cy="2943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8DF8EC-1646-416C-AA96-110C4CFB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42" y="3737175"/>
            <a:ext cx="61150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256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0B899-D34B-4194-ADD7-B47DD3DF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1670590" cy="40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7179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1348</TotalTime>
  <Words>3402</Words>
  <Application>Microsoft Office PowerPoint</Application>
  <PresentationFormat>와이드스크린</PresentationFormat>
  <Paragraphs>915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3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윤명식</cp:lastModifiedBy>
  <cp:revision>474</cp:revision>
  <dcterms:created xsi:type="dcterms:W3CDTF">2021-12-16T06:55:27Z</dcterms:created>
  <dcterms:modified xsi:type="dcterms:W3CDTF">2024-02-22T11:43:41Z</dcterms:modified>
</cp:coreProperties>
</file>